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446" r:id="rId3"/>
    <p:sldId id="447" r:id="rId4"/>
    <p:sldId id="448" r:id="rId5"/>
    <p:sldId id="449" r:id="rId6"/>
    <p:sldId id="450" r:id="rId7"/>
    <p:sldId id="451" r:id="rId8"/>
    <p:sldId id="452" r:id="rId9"/>
    <p:sldId id="453" r:id="rId10"/>
    <p:sldId id="454" r:id="rId11"/>
    <p:sldId id="455" r:id="rId12"/>
    <p:sldId id="456" r:id="rId13"/>
    <p:sldId id="457" r:id="rId14"/>
    <p:sldId id="458" r:id="rId15"/>
    <p:sldId id="459" r:id="rId16"/>
    <p:sldId id="489" r:id="rId17"/>
    <p:sldId id="461" r:id="rId18"/>
    <p:sldId id="462" r:id="rId19"/>
    <p:sldId id="463" r:id="rId20"/>
    <p:sldId id="464" r:id="rId21"/>
    <p:sldId id="465" r:id="rId22"/>
    <p:sldId id="466" r:id="rId23"/>
    <p:sldId id="467" r:id="rId24"/>
    <p:sldId id="468" r:id="rId25"/>
    <p:sldId id="469" r:id="rId26"/>
    <p:sldId id="470" r:id="rId27"/>
    <p:sldId id="471" r:id="rId28"/>
    <p:sldId id="472" r:id="rId29"/>
    <p:sldId id="473" r:id="rId30"/>
    <p:sldId id="474" r:id="rId31"/>
    <p:sldId id="475" r:id="rId32"/>
    <p:sldId id="476" r:id="rId33"/>
    <p:sldId id="477" r:id="rId34"/>
    <p:sldId id="478" r:id="rId35"/>
    <p:sldId id="479" r:id="rId36"/>
    <p:sldId id="480" r:id="rId37"/>
    <p:sldId id="481" r:id="rId38"/>
    <p:sldId id="482" r:id="rId39"/>
    <p:sldId id="483" r:id="rId40"/>
    <p:sldId id="484" r:id="rId41"/>
    <p:sldId id="485" r:id="rId42"/>
    <p:sldId id="486" r:id="rId43"/>
    <p:sldId id="487" r:id="rId44"/>
    <p:sldId id="379" r:id="rId45"/>
    <p:sldId id="380" r:id="rId46"/>
    <p:sldId id="382" r:id="rId47"/>
    <p:sldId id="412" r:id="rId48"/>
    <p:sldId id="393" r:id="rId49"/>
    <p:sldId id="394" r:id="rId50"/>
    <p:sldId id="395" r:id="rId51"/>
    <p:sldId id="410" r:id="rId52"/>
    <p:sldId id="419" r:id="rId53"/>
    <p:sldId id="418" r:id="rId54"/>
    <p:sldId id="385" r:id="rId55"/>
    <p:sldId id="388" r:id="rId56"/>
    <p:sldId id="386" r:id="rId57"/>
    <p:sldId id="399" r:id="rId58"/>
    <p:sldId id="414" r:id="rId59"/>
    <p:sldId id="398" r:id="rId60"/>
    <p:sldId id="413" r:id="rId61"/>
    <p:sldId id="403" r:id="rId62"/>
    <p:sldId id="404" r:id="rId63"/>
    <p:sldId id="405" r:id="rId64"/>
    <p:sldId id="411" r:id="rId65"/>
    <p:sldId id="409" r:id="rId66"/>
    <p:sldId id="400" r:id="rId67"/>
    <p:sldId id="401" r:id="rId68"/>
    <p:sldId id="402" r:id="rId69"/>
    <p:sldId id="407" r:id="rId70"/>
    <p:sldId id="308" r:id="rId71"/>
    <p:sldId id="309" r:id="rId72"/>
    <p:sldId id="310" r:id="rId73"/>
    <p:sldId id="311" r:id="rId74"/>
    <p:sldId id="312" r:id="rId75"/>
    <p:sldId id="488" r:id="rId76"/>
    <p:sldId id="314" r:id="rId77"/>
    <p:sldId id="490" r:id="rId78"/>
    <p:sldId id="317" r:id="rId79"/>
    <p:sldId id="318" r:id="rId80"/>
    <p:sldId id="319" r:id="rId81"/>
    <p:sldId id="320" r:id="rId82"/>
    <p:sldId id="321" r:id="rId83"/>
    <p:sldId id="322" r:id="rId84"/>
    <p:sldId id="323" r:id="rId85"/>
    <p:sldId id="324" r:id="rId86"/>
    <p:sldId id="325" r:id="rId87"/>
    <p:sldId id="327" r:id="rId88"/>
    <p:sldId id="328" r:id="rId89"/>
    <p:sldId id="329" r:id="rId90"/>
    <p:sldId id="333" r:id="rId91"/>
    <p:sldId id="334" r:id="rId92"/>
    <p:sldId id="335" r:id="rId93"/>
    <p:sldId id="336" r:id="rId94"/>
    <p:sldId id="337" r:id="rId95"/>
    <p:sldId id="338" r:id="rId96"/>
    <p:sldId id="339" r:id="rId97"/>
    <p:sldId id="416" r:id="rId98"/>
    <p:sldId id="417" r:id="rId99"/>
    <p:sldId id="366" r:id="rId100"/>
    <p:sldId id="368" r:id="rId101"/>
    <p:sldId id="340" r:id="rId102"/>
    <p:sldId id="341" r:id="rId103"/>
    <p:sldId id="342" r:id="rId104"/>
    <p:sldId id="343" r:id="rId105"/>
    <p:sldId id="344" r:id="rId106"/>
    <p:sldId id="345" r:id="rId107"/>
    <p:sldId id="346" r:id="rId108"/>
    <p:sldId id="406" r:id="rId109"/>
    <p:sldId id="347" r:id="rId110"/>
    <p:sldId id="349" r:id="rId111"/>
    <p:sldId id="350" r:id="rId112"/>
    <p:sldId id="351" r:id="rId113"/>
    <p:sldId id="352" r:id="rId114"/>
    <p:sldId id="353" r:id="rId115"/>
    <p:sldId id="354" r:id="rId116"/>
    <p:sldId id="355" r:id="rId117"/>
    <p:sldId id="356" r:id="rId118"/>
    <p:sldId id="357" r:id="rId119"/>
    <p:sldId id="358" r:id="rId120"/>
    <p:sldId id="359" r:id="rId121"/>
    <p:sldId id="360" r:id="rId122"/>
    <p:sldId id="348" r:id="rId123"/>
    <p:sldId id="361" r:id="rId124"/>
    <p:sldId id="362" r:id="rId125"/>
    <p:sldId id="363" r:id="rId126"/>
    <p:sldId id="420" r:id="rId127"/>
    <p:sldId id="421" r:id="rId128"/>
    <p:sldId id="422" r:id="rId129"/>
    <p:sldId id="423" r:id="rId130"/>
    <p:sldId id="424" r:id="rId131"/>
    <p:sldId id="425" r:id="rId132"/>
    <p:sldId id="426" r:id="rId133"/>
    <p:sldId id="427" r:id="rId134"/>
    <p:sldId id="428" r:id="rId135"/>
    <p:sldId id="429" r:id="rId136"/>
    <p:sldId id="430" r:id="rId137"/>
    <p:sldId id="431" r:id="rId138"/>
    <p:sldId id="432" r:id="rId139"/>
    <p:sldId id="433" r:id="rId140"/>
    <p:sldId id="434" r:id="rId141"/>
    <p:sldId id="435" r:id="rId142"/>
    <p:sldId id="436" r:id="rId143"/>
    <p:sldId id="437" r:id="rId144"/>
    <p:sldId id="438" r:id="rId145"/>
    <p:sldId id="439" r:id="rId146"/>
    <p:sldId id="440" r:id="rId147"/>
    <p:sldId id="441" r:id="rId148"/>
    <p:sldId id="442" r:id="rId149"/>
    <p:sldId id="443" r:id="rId150"/>
    <p:sldId id="444" r:id="rId1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397" autoAdjust="0"/>
    <p:restoredTop sz="94660"/>
  </p:normalViewPr>
  <p:slideViewPr>
    <p:cSldViewPr snapToGrid="0">
      <p:cViewPr varScale="1">
        <p:scale>
          <a:sx n="72" d="100"/>
          <a:sy n="72" d="100"/>
        </p:scale>
        <p:origin x="5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 /><Relationship Id="rId117" Type="http://schemas.openxmlformats.org/officeDocument/2006/relationships/slide" Target="slides/slide116.xml" /><Relationship Id="rId21" Type="http://schemas.openxmlformats.org/officeDocument/2006/relationships/slide" Target="slides/slide20.xml" /><Relationship Id="rId42" Type="http://schemas.openxmlformats.org/officeDocument/2006/relationships/slide" Target="slides/slide41.xml" /><Relationship Id="rId47" Type="http://schemas.openxmlformats.org/officeDocument/2006/relationships/slide" Target="slides/slide46.xml" /><Relationship Id="rId63" Type="http://schemas.openxmlformats.org/officeDocument/2006/relationships/slide" Target="slides/slide62.xml" /><Relationship Id="rId68" Type="http://schemas.openxmlformats.org/officeDocument/2006/relationships/slide" Target="slides/slide67.xml" /><Relationship Id="rId84" Type="http://schemas.openxmlformats.org/officeDocument/2006/relationships/slide" Target="slides/slide83.xml" /><Relationship Id="rId89" Type="http://schemas.openxmlformats.org/officeDocument/2006/relationships/slide" Target="slides/slide88.xml" /><Relationship Id="rId112" Type="http://schemas.openxmlformats.org/officeDocument/2006/relationships/slide" Target="slides/slide111.xml" /><Relationship Id="rId133" Type="http://schemas.openxmlformats.org/officeDocument/2006/relationships/slide" Target="slides/slide132.xml" /><Relationship Id="rId138" Type="http://schemas.openxmlformats.org/officeDocument/2006/relationships/slide" Target="slides/slide137.xml" /><Relationship Id="rId154" Type="http://schemas.openxmlformats.org/officeDocument/2006/relationships/theme" Target="theme/theme1.xml" /><Relationship Id="rId16" Type="http://schemas.openxmlformats.org/officeDocument/2006/relationships/slide" Target="slides/slide15.xml" /><Relationship Id="rId107" Type="http://schemas.openxmlformats.org/officeDocument/2006/relationships/slide" Target="slides/slide106.xml" /><Relationship Id="rId11" Type="http://schemas.openxmlformats.org/officeDocument/2006/relationships/slide" Target="slides/slide10.xml" /><Relationship Id="rId32" Type="http://schemas.openxmlformats.org/officeDocument/2006/relationships/slide" Target="slides/slide31.xml" /><Relationship Id="rId37" Type="http://schemas.openxmlformats.org/officeDocument/2006/relationships/slide" Target="slides/slide36.xml" /><Relationship Id="rId53" Type="http://schemas.openxmlformats.org/officeDocument/2006/relationships/slide" Target="slides/slide52.xml" /><Relationship Id="rId58" Type="http://schemas.openxmlformats.org/officeDocument/2006/relationships/slide" Target="slides/slide57.xml" /><Relationship Id="rId74" Type="http://schemas.openxmlformats.org/officeDocument/2006/relationships/slide" Target="slides/slide73.xml" /><Relationship Id="rId79" Type="http://schemas.openxmlformats.org/officeDocument/2006/relationships/slide" Target="slides/slide78.xml" /><Relationship Id="rId102" Type="http://schemas.openxmlformats.org/officeDocument/2006/relationships/slide" Target="slides/slide101.xml" /><Relationship Id="rId123" Type="http://schemas.openxmlformats.org/officeDocument/2006/relationships/slide" Target="slides/slide122.xml" /><Relationship Id="rId128" Type="http://schemas.openxmlformats.org/officeDocument/2006/relationships/slide" Target="slides/slide127.xml" /><Relationship Id="rId144" Type="http://schemas.openxmlformats.org/officeDocument/2006/relationships/slide" Target="slides/slide143.xml" /><Relationship Id="rId149" Type="http://schemas.openxmlformats.org/officeDocument/2006/relationships/slide" Target="slides/slide148.xml" /><Relationship Id="rId5" Type="http://schemas.openxmlformats.org/officeDocument/2006/relationships/slide" Target="slides/slide4.xml" /><Relationship Id="rId90" Type="http://schemas.openxmlformats.org/officeDocument/2006/relationships/slide" Target="slides/slide89.xml" /><Relationship Id="rId95" Type="http://schemas.openxmlformats.org/officeDocument/2006/relationships/slide" Target="slides/slide94.xml" /><Relationship Id="rId22" Type="http://schemas.openxmlformats.org/officeDocument/2006/relationships/slide" Target="slides/slide21.xml" /><Relationship Id="rId27" Type="http://schemas.openxmlformats.org/officeDocument/2006/relationships/slide" Target="slides/slide26.xml" /><Relationship Id="rId43" Type="http://schemas.openxmlformats.org/officeDocument/2006/relationships/slide" Target="slides/slide42.xml" /><Relationship Id="rId48" Type="http://schemas.openxmlformats.org/officeDocument/2006/relationships/slide" Target="slides/slide47.xml" /><Relationship Id="rId64" Type="http://schemas.openxmlformats.org/officeDocument/2006/relationships/slide" Target="slides/slide63.xml" /><Relationship Id="rId69" Type="http://schemas.openxmlformats.org/officeDocument/2006/relationships/slide" Target="slides/slide68.xml" /><Relationship Id="rId113" Type="http://schemas.openxmlformats.org/officeDocument/2006/relationships/slide" Target="slides/slide112.xml" /><Relationship Id="rId118" Type="http://schemas.openxmlformats.org/officeDocument/2006/relationships/slide" Target="slides/slide117.xml" /><Relationship Id="rId134" Type="http://schemas.openxmlformats.org/officeDocument/2006/relationships/slide" Target="slides/slide133.xml" /><Relationship Id="rId139" Type="http://schemas.openxmlformats.org/officeDocument/2006/relationships/slide" Target="slides/slide138.xml" /><Relationship Id="rId80" Type="http://schemas.openxmlformats.org/officeDocument/2006/relationships/slide" Target="slides/slide79.xml" /><Relationship Id="rId85" Type="http://schemas.openxmlformats.org/officeDocument/2006/relationships/slide" Target="slides/slide84.xml" /><Relationship Id="rId150" Type="http://schemas.openxmlformats.org/officeDocument/2006/relationships/slide" Target="slides/slide149.xml" /><Relationship Id="rId155" Type="http://schemas.openxmlformats.org/officeDocument/2006/relationships/tableStyles" Target="tableStyles.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slide" Target="slides/slide58.xml" /><Relationship Id="rId67" Type="http://schemas.openxmlformats.org/officeDocument/2006/relationships/slide" Target="slides/slide66.xml" /><Relationship Id="rId103" Type="http://schemas.openxmlformats.org/officeDocument/2006/relationships/slide" Target="slides/slide102.xml" /><Relationship Id="rId108" Type="http://schemas.openxmlformats.org/officeDocument/2006/relationships/slide" Target="slides/slide107.xml" /><Relationship Id="rId116" Type="http://schemas.openxmlformats.org/officeDocument/2006/relationships/slide" Target="slides/slide115.xml" /><Relationship Id="rId124" Type="http://schemas.openxmlformats.org/officeDocument/2006/relationships/slide" Target="slides/slide123.xml" /><Relationship Id="rId129" Type="http://schemas.openxmlformats.org/officeDocument/2006/relationships/slide" Target="slides/slide128.xml" /><Relationship Id="rId137" Type="http://schemas.openxmlformats.org/officeDocument/2006/relationships/slide" Target="slides/slide136.xml" /><Relationship Id="rId20" Type="http://schemas.openxmlformats.org/officeDocument/2006/relationships/slide" Target="slides/slide19.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slide" Target="slides/slide61.xml" /><Relationship Id="rId70" Type="http://schemas.openxmlformats.org/officeDocument/2006/relationships/slide" Target="slides/slide69.xml" /><Relationship Id="rId75" Type="http://schemas.openxmlformats.org/officeDocument/2006/relationships/slide" Target="slides/slide74.xml" /><Relationship Id="rId83" Type="http://schemas.openxmlformats.org/officeDocument/2006/relationships/slide" Target="slides/slide82.xml" /><Relationship Id="rId88" Type="http://schemas.openxmlformats.org/officeDocument/2006/relationships/slide" Target="slides/slide87.xml" /><Relationship Id="rId91" Type="http://schemas.openxmlformats.org/officeDocument/2006/relationships/slide" Target="slides/slide90.xml" /><Relationship Id="rId96" Type="http://schemas.openxmlformats.org/officeDocument/2006/relationships/slide" Target="slides/slide95.xml" /><Relationship Id="rId111" Type="http://schemas.openxmlformats.org/officeDocument/2006/relationships/slide" Target="slides/slide110.xml" /><Relationship Id="rId132" Type="http://schemas.openxmlformats.org/officeDocument/2006/relationships/slide" Target="slides/slide131.xml" /><Relationship Id="rId140" Type="http://schemas.openxmlformats.org/officeDocument/2006/relationships/slide" Target="slides/slide139.xml" /><Relationship Id="rId145" Type="http://schemas.openxmlformats.org/officeDocument/2006/relationships/slide" Target="slides/slide144.xml" /><Relationship Id="rId153" Type="http://schemas.openxmlformats.org/officeDocument/2006/relationships/viewProps" Target="viewProps.xml" /><Relationship Id="rId1" Type="http://schemas.openxmlformats.org/officeDocument/2006/relationships/slideMaster" Target="slideMasters/slideMaster1.xml" /><Relationship Id="rId6" Type="http://schemas.openxmlformats.org/officeDocument/2006/relationships/slide" Target="slides/slide5.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106" Type="http://schemas.openxmlformats.org/officeDocument/2006/relationships/slide" Target="slides/slide105.xml" /><Relationship Id="rId114" Type="http://schemas.openxmlformats.org/officeDocument/2006/relationships/slide" Target="slides/slide113.xml" /><Relationship Id="rId119" Type="http://schemas.openxmlformats.org/officeDocument/2006/relationships/slide" Target="slides/slide118.xml" /><Relationship Id="rId127" Type="http://schemas.openxmlformats.org/officeDocument/2006/relationships/slide" Target="slides/slide126.xml" /><Relationship Id="rId10" Type="http://schemas.openxmlformats.org/officeDocument/2006/relationships/slide" Target="slides/slide9.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slide" Target="slides/slide64.xml" /><Relationship Id="rId73" Type="http://schemas.openxmlformats.org/officeDocument/2006/relationships/slide" Target="slides/slide72.xml" /><Relationship Id="rId78" Type="http://schemas.openxmlformats.org/officeDocument/2006/relationships/slide" Target="slides/slide77.xml" /><Relationship Id="rId81" Type="http://schemas.openxmlformats.org/officeDocument/2006/relationships/slide" Target="slides/slide80.xml" /><Relationship Id="rId86" Type="http://schemas.openxmlformats.org/officeDocument/2006/relationships/slide" Target="slides/slide85.xml" /><Relationship Id="rId94" Type="http://schemas.openxmlformats.org/officeDocument/2006/relationships/slide" Target="slides/slide93.xml" /><Relationship Id="rId99" Type="http://schemas.openxmlformats.org/officeDocument/2006/relationships/slide" Target="slides/slide98.xml" /><Relationship Id="rId101" Type="http://schemas.openxmlformats.org/officeDocument/2006/relationships/slide" Target="slides/slide100.xml" /><Relationship Id="rId122" Type="http://schemas.openxmlformats.org/officeDocument/2006/relationships/slide" Target="slides/slide121.xml" /><Relationship Id="rId130" Type="http://schemas.openxmlformats.org/officeDocument/2006/relationships/slide" Target="slides/slide129.xml" /><Relationship Id="rId135" Type="http://schemas.openxmlformats.org/officeDocument/2006/relationships/slide" Target="slides/slide134.xml" /><Relationship Id="rId143" Type="http://schemas.openxmlformats.org/officeDocument/2006/relationships/slide" Target="slides/slide142.xml" /><Relationship Id="rId148" Type="http://schemas.openxmlformats.org/officeDocument/2006/relationships/slide" Target="slides/slide147.xml" /><Relationship Id="rId151" Type="http://schemas.openxmlformats.org/officeDocument/2006/relationships/slide" Target="slides/slide150.xml" /><Relationship Id="rId4" Type="http://schemas.openxmlformats.org/officeDocument/2006/relationships/slide" Target="slides/slide3.xml" /><Relationship Id="rId9" Type="http://schemas.openxmlformats.org/officeDocument/2006/relationships/slide" Target="slides/slide8.xml" /><Relationship Id="rId13" Type="http://schemas.openxmlformats.org/officeDocument/2006/relationships/slide" Target="slides/slide12.xml" /><Relationship Id="rId18" Type="http://schemas.openxmlformats.org/officeDocument/2006/relationships/slide" Target="slides/slide17.xml" /><Relationship Id="rId39" Type="http://schemas.openxmlformats.org/officeDocument/2006/relationships/slide" Target="slides/slide38.xml" /><Relationship Id="rId109" Type="http://schemas.openxmlformats.org/officeDocument/2006/relationships/slide" Target="slides/slide108.xml" /><Relationship Id="rId34" Type="http://schemas.openxmlformats.org/officeDocument/2006/relationships/slide" Target="slides/slide33.xml" /><Relationship Id="rId50" Type="http://schemas.openxmlformats.org/officeDocument/2006/relationships/slide" Target="slides/slide49.xml" /><Relationship Id="rId55" Type="http://schemas.openxmlformats.org/officeDocument/2006/relationships/slide" Target="slides/slide54.xml" /><Relationship Id="rId76" Type="http://schemas.openxmlformats.org/officeDocument/2006/relationships/slide" Target="slides/slide75.xml" /><Relationship Id="rId97" Type="http://schemas.openxmlformats.org/officeDocument/2006/relationships/slide" Target="slides/slide96.xml" /><Relationship Id="rId104" Type="http://schemas.openxmlformats.org/officeDocument/2006/relationships/slide" Target="slides/slide103.xml" /><Relationship Id="rId120" Type="http://schemas.openxmlformats.org/officeDocument/2006/relationships/slide" Target="slides/slide119.xml" /><Relationship Id="rId125" Type="http://schemas.openxmlformats.org/officeDocument/2006/relationships/slide" Target="slides/slide124.xml" /><Relationship Id="rId141" Type="http://schemas.openxmlformats.org/officeDocument/2006/relationships/slide" Target="slides/slide140.xml" /><Relationship Id="rId146" Type="http://schemas.openxmlformats.org/officeDocument/2006/relationships/slide" Target="slides/slide145.xml" /><Relationship Id="rId7" Type="http://schemas.openxmlformats.org/officeDocument/2006/relationships/slide" Target="slides/slide6.xml" /><Relationship Id="rId71" Type="http://schemas.openxmlformats.org/officeDocument/2006/relationships/slide" Target="slides/slide70.xml" /><Relationship Id="rId92" Type="http://schemas.openxmlformats.org/officeDocument/2006/relationships/slide" Target="slides/slide91.xml" /><Relationship Id="rId2" Type="http://schemas.openxmlformats.org/officeDocument/2006/relationships/slide" Target="slides/slide1.xml" /><Relationship Id="rId29" Type="http://schemas.openxmlformats.org/officeDocument/2006/relationships/slide" Target="slides/slide28.xml" /><Relationship Id="rId24" Type="http://schemas.openxmlformats.org/officeDocument/2006/relationships/slide" Target="slides/slide23.xml" /><Relationship Id="rId40" Type="http://schemas.openxmlformats.org/officeDocument/2006/relationships/slide" Target="slides/slide39.xml" /><Relationship Id="rId45" Type="http://schemas.openxmlformats.org/officeDocument/2006/relationships/slide" Target="slides/slide44.xml" /><Relationship Id="rId66" Type="http://schemas.openxmlformats.org/officeDocument/2006/relationships/slide" Target="slides/slide65.xml" /><Relationship Id="rId87" Type="http://schemas.openxmlformats.org/officeDocument/2006/relationships/slide" Target="slides/slide86.xml" /><Relationship Id="rId110" Type="http://schemas.openxmlformats.org/officeDocument/2006/relationships/slide" Target="slides/slide109.xml" /><Relationship Id="rId115" Type="http://schemas.openxmlformats.org/officeDocument/2006/relationships/slide" Target="slides/slide114.xml" /><Relationship Id="rId131" Type="http://schemas.openxmlformats.org/officeDocument/2006/relationships/slide" Target="slides/slide130.xml" /><Relationship Id="rId136" Type="http://schemas.openxmlformats.org/officeDocument/2006/relationships/slide" Target="slides/slide135.xml" /><Relationship Id="rId61" Type="http://schemas.openxmlformats.org/officeDocument/2006/relationships/slide" Target="slides/slide60.xml" /><Relationship Id="rId82" Type="http://schemas.openxmlformats.org/officeDocument/2006/relationships/slide" Target="slides/slide81.xml" /><Relationship Id="rId152" Type="http://schemas.openxmlformats.org/officeDocument/2006/relationships/presProps" Target="presProps.xml" /><Relationship Id="rId19" Type="http://schemas.openxmlformats.org/officeDocument/2006/relationships/slide" Target="slides/slide18.xml" /><Relationship Id="rId14" Type="http://schemas.openxmlformats.org/officeDocument/2006/relationships/slide" Target="slides/slide13.xml" /><Relationship Id="rId30" Type="http://schemas.openxmlformats.org/officeDocument/2006/relationships/slide" Target="slides/slide29.xml" /><Relationship Id="rId35" Type="http://schemas.openxmlformats.org/officeDocument/2006/relationships/slide" Target="slides/slide34.xml" /><Relationship Id="rId56" Type="http://schemas.openxmlformats.org/officeDocument/2006/relationships/slide" Target="slides/slide55.xml" /><Relationship Id="rId77" Type="http://schemas.openxmlformats.org/officeDocument/2006/relationships/slide" Target="slides/slide76.xml" /><Relationship Id="rId100" Type="http://schemas.openxmlformats.org/officeDocument/2006/relationships/slide" Target="slides/slide99.xml" /><Relationship Id="rId105" Type="http://schemas.openxmlformats.org/officeDocument/2006/relationships/slide" Target="slides/slide104.xml" /><Relationship Id="rId126" Type="http://schemas.openxmlformats.org/officeDocument/2006/relationships/slide" Target="slides/slide125.xml" /><Relationship Id="rId147" Type="http://schemas.openxmlformats.org/officeDocument/2006/relationships/slide" Target="slides/slide146.xml" /><Relationship Id="rId8" Type="http://schemas.openxmlformats.org/officeDocument/2006/relationships/slide" Target="slides/slide7.xml" /><Relationship Id="rId51" Type="http://schemas.openxmlformats.org/officeDocument/2006/relationships/slide" Target="slides/slide50.xml" /><Relationship Id="rId72" Type="http://schemas.openxmlformats.org/officeDocument/2006/relationships/slide" Target="slides/slide71.xml" /><Relationship Id="rId93" Type="http://schemas.openxmlformats.org/officeDocument/2006/relationships/slide" Target="slides/slide92.xml" /><Relationship Id="rId98" Type="http://schemas.openxmlformats.org/officeDocument/2006/relationships/slide" Target="slides/slide97.xml" /><Relationship Id="rId121" Type="http://schemas.openxmlformats.org/officeDocument/2006/relationships/slide" Target="slides/slide120.xml" /><Relationship Id="rId142" Type="http://schemas.openxmlformats.org/officeDocument/2006/relationships/slide" Target="slides/slide141.xml" /><Relationship Id="rId3" Type="http://schemas.openxmlformats.org/officeDocument/2006/relationships/slide" Target="slides/slide2.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D012EE-D7D0-4952-808F-2003C04E2532}" type="datetimeFigureOut">
              <a:rPr lang="en-US" smtClean="0"/>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ECD2C7-0192-4753-95B8-7AEE4C4CA479}" type="slidenum">
              <a:rPr lang="en-US" smtClean="0"/>
              <a:t>‹#›</a:t>
            </a:fld>
            <a:endParaRPr lang="en-US"/>
          </a:p>
        </p:txBody>
      </p:sp>
    </p:spTree>
    <p:extLst>
      <p:ext uri="{BB962C8B-B14F-4D97-AF65-F5344CB8AC3E}">
        <p14:creationId xmlns:p14="http://schemas.microsoft.com/office/powerpoint/2010/main" val="3113524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D012EE-D7D0-4952-808F-2003C04E2532}" type="datetimeFigureOut">
              <a:rPr lang="en-US" smtClean="0"/>
              <a:t>12/18/2021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ECD2C7-0192-4753-95B8-7AEE4C4CA479}" type="slidenum">
              <a:rPr lang="en-US" smtClean="0"/>
              <a:t>‹#›</a:t>
            </a:fld>
            <a:endParaRPr lang="en-US"/>
          </a:p>
        </p:txBody>
      </p:sp>
    </p:spTree>
    <p:extLst>
      <p:ext uri="{BB962C8B-B14F-4D97-AF65-F5344CB8AC3E}">
        <p14:creationId xmlns:p14="http://schemas.microsoft.com/office/powerpoint/2010/main" val="3303206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6D012EE-D7D0-4952-808F-2003C04E2532}" type="datetimeFigureOut">
              <a:rPr lang="en-US" smtClean="0"/>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ECD2C7-0192-4753-95B8-7AEE4C4CA479}" type="slidenum">
              <a:rPr lang="en-US" smtClean="0"/>
              <a:t>‹#›</a:t>
            </a:fld>
            <a:endParaRPr lang="en-US"/>
          </a:p>
        </p:txBody>
      </p:sp>
    </p:spTree>
    <p:extLst>
      <p:ext uri="{BB962C8B-B14F-4D97-AF65-F5344CB8AC3E}">
        <p14:creationId xmlns:p14="http://schemas.microsoft.com/office/powerpoint/2010/main" val="3257899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6D012EE-D7D0-4952-808F-2003C04E2532}" type="datetimeFigureOut">
              <a:rPr lang="en-US" smtClean="0"/>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ECD2C7-0192-4753-95B8-7AEE4C4CA479}"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Tree>
    <p:extLst>
      <p:ext uri="{BB962C8B-B14F-4D97-AF65-F5344CB8AC3E}">
        <p14:creationId xmlns:p14="http://schemas.microsoft.com/office/powerpoint/2010/main" val="906906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D012EE-D7D0-4952-808F-2003C04E2532}" type="datetimeFigureOut">
              <a:rPr lang="en-US" smtClean="0"/>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ECD2C7-0192-4753-95B8-7AEE4C4CA479}" type="slidenum">
              <a:rPr lang="en-US" smtClean="0"/>
              <a:t>‹#›</a:t>
            </a:fld>
            <a:endParaRPr lang="en-US"/>
          </a:p>
        </p:txBody>
      </p:sp>
    </p:spTree>
    <p:extLst>
      <p:ext uri="{BB962C8B-B14F-4D97-AF65-F5344CB8AC3E}">
        <p14:creationId xmlns:p14="http://schemas.microsoft.com/office/powerpoint/2010/main" val="1423227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D012EE-D7D0-4952-808F-2003C04E2532}" type="datetimeFigureOut">
              <a:rPr lang="en-US" smtClean="0"/>
              <a:t>12/18/2021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ECD2C7-0192-4753-95B8-7AEE4C4CA479}" type="slidenum">
              <a:rPr lang="en-US" smtClean="0"/>
              <a:t>‹#›</a:t>
            </a:fld>
            <a:endParaRPr lang="en-US"/>
          </a:p>
        </p:txBody>
      </p:sp>
    </p:spTree>
    <p:extLst>
      <p:ext uri="{BB962C8B-B14F-4D97-AF65-F5344CB8AC3E}">
        <p14:creationId xmlns:p14="http://schemas.microsoft.com/office/powerpoint/2010/main" val="14358828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D012EE-D7D0-4952-808F-2003C04E2532}" type="datetimeFigureOut">
              <a:rPr lang="en-US" smtClean="0"/>
              <a:t>12/18/2021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ECD2C7-0192-4753-95B8-7AEE4C4CA479}" type="slidenum">
              <a:rPr lang="en-US" smtClean="0"/>
              <a:t>‹#›</a:t>
            </a:fld>
            <a:endParaRPr lang="en-US"/>
          </a:p>
        </p:txBody>
      </p:sp>
    </p:spTree>
    <p:extLst>
      <p:ext uri="{BB962C8B-B14F-4D97-AF65-F5344CB8AC3E}">
        <p14:creationId xmlns:p14="http://schemas.microsoft.com/office/powerpoint/2010/main" val="38201402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D012EE-D7D0-4952-808F-2003C04E2532}" type="datetimeFigureOut">
              <a:rPr lang="en-US" smtClean="0"/>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ECD2C7-0192-4753-95B8-7AEE4C4CA479}" type="slidenum">
              <a:rPr lang="en-US" smtClean="0"/>
              <a:t>‹#›</a:t>
            </a:fld>
            <a:endParaRPr lang="en-US"/>
          </a:p>
        </p:txBody>
      </p:sp>
    </p:spTree>
    <p:extLst>
      <p:ext uri="{BB962C8B-B14F-4D97-AF65-F5344CB8AC3E}">
        <p14:creationId xmlns:p14="http://schemas.microsoft.com/office/powerpoint/2010/main" val="2704733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D012EE-D7D0-4952-808F-2003C04E2532}" type="datetimeFigureOut">
              <a:rPr lang="en-US" smtClean="0"/>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ECD2C7-0192-4753-95B8-7AEE4C4CA479}" type="slidenum">
              <a:rPr lang="en-US" smtClean="0"/>
              <a:t>‹#›</a:t>
            </a:fld>
            <a:endParaRPr lang="en-US"/>
          </a:p>
        </p:txBody>
      </p:sp>
    </p:spTree>
    <p:extLst>
      <p:ext uri="{BB962C8B-B14F-4D97-AF65-F5344CB8AC3E}">
        <p14:creationId xmlns:p14="http://schemas.microsoft.com/office/powerpoint/2010/main" val="2635645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B6D012EE-D7D0-4952-808F-2003C04E2532}" type="datetimeFigureOut">
              <a:rPr lang="en-US" smtClean="0"/>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ECD2C7-0192-4753-95B8-7AEE4C4CA479}" type="slidenum">
              <a:rPr lang="en-US" smtClean="0"/>
              <a:t>‹#›</a:t>
            </a:fld>
            <a:endParaRPr lang="en-US"/>
          </a:p>
        </p:txBody>
      </p:sp>
    </p:spTree>
    <p:extLst>
      <p:ext uri="{BB962C8B-B14F-4D97-AF65-F5344CB8AC3E}">
        <p14:creationId xmlns:p14="http://schemas.microsoft.com/office/powerpoint/2010/main" val="1562414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D012EE-D7D0-4952-808F-2003C04E2532}" type="datetimeFigureOut">
              <a:rPr lang="en-US" smtClean="0"/>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ECD2C7-0192-4753-95B8-7AEE4C4CA479}" type="slidenum">
              <a:rPr lang="en-US" smtClean="0"/>
              <a:t>‹#›</a:t>
            </a:fld>
            <a:endParaRPr lang="en-US"/>
          </a:p>
        </p:txBody>
      </p:sp>
    </p:spTree>
    <p:extLst>
      <p:ext uri="{BB962C8B-B14F-4D97-AF65-F5344CB8AC3E}">
        <p14:creationId xmlns:p14="http://schemas.microsoft.com/office/powerpoint/2010/main" val="2203966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D012EE-D7D0-4952-808F-2003C04E2532}" type="datetimeFigureOut">
              <a:rPr lang="en-US" smtClean="0"/>
              <a:t>12/18/2021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ECD2C7-0192-4753-95B8-7AEE4C4CA479}" type="slidenum">
              <a:rPr lang="en-US" smtClean="0"/>
              <a:t>‹#›</a:t>
            </a:fld>
            <a:endParaRPr lang="en-US"/>
          </a:p>
        </p:txBody>
      </p:sp>
    </p:spTree>
    <p:extLst>
      <p:ext uri="{BB962C8B-B14F-4D97-AF65-F5344CB8AC3E}">
        <p14:creationId xmlns:p14="http://schemas.microsoft.com/office/powerpoint/2010/main" val="3884783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D012EE-D7D0-4952-808F-2003C04E2532}" type="datetimeFigureOut">
              <a:rPr lang="en-US" smtClean="0"/>
              <a:t>12/18/2021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ECD2C7-0192-4753-95B8-7AEE4C4CA479}" type="slidenum">
              <a:rPr lang="en-US" smtClean="0"/>
              <a:t>‹#›</a:t>
            </a:fld>
            <a:endParaRPr lang="en-US"/>
          </a:p>
        </p:txBody>
      </p:sp>
    </p:spTree>
    <p:extLst>
      <p:ext uri="{BB962C8B-B14F-4D97-AF65-F5344CB8AC3E}">
        <p14:creationId xmlns:p14="http://schemas.microsoft.com/office/powerpoint/2010/main" val="1778548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B6D012EE-D7D0-4952-808F-2003C04E2532}" type="datetimeFigureOut">
              <a:rPr lang="en-US" smtClean="0"/>
              <a:t>12/18/2021</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45ECD2C7-0192-4753-95B8-7AEE4C4CA479}" type="slidenum">
              <a:rPr lang="en-US" smtClean="0"/>
              <a:t>‹#›</a:t>
            </a:fld>
            <a:endParaRPr lang="en-US"/>
          </a:p>
        </p:txBody>
      </p:sp>
    </p:spTree>
    <p:extLst>
      <p:ext uri="{BB962C8B-B14F-4D97-AF65-F5344CB8AC3E}">
        <p14:creationId xmlns:p14="http://schemas.microsoft.com/office/powerpoint/2010/main" val="2297924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6D012EE-D7D0-4952-808F-2003C04E2532}" type="datetimeFigureOut">
              <a:rPr lang="en-US" smtClean="0"/>
              <a:t>12/18/2021</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45ECD2C7-0192-4753-95B8-7AEE4C4CA479}" type="slidenum">
              <a:rPr lang="en-US" smtClean="0"/>
              <a:t>‹#›</a:t>
            </a:fld>
            <a:endParaRPr lang="en-US"/>
          </a:p>
        </p:txBody>
      </p:sp>
    </p:spTree>
    <p:extLst>
      <p:ext uri="{BB962C8B-B14F-4D97-AF65-F5344CB8AC3E}">
        <p14:creationId xmlns:p14="http://schemas.microsoft.com/office/powerpoint/2010/main" val="3041888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B6D012EE-D7D0-4952-808F-2003C04E2532}" type="datetimeFigureOut">
              <a:rPr lang="en-US" smtClean="0"/>
              <a:t>12/18/2021</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45ECD2C7-0192-4753-95B8-7AEE4C4CA479}" type="slidenum">
              <a:rPr lang="en-US" smtClean="0"/>
              <a:t>‹#›</a:t>
            </a:fld>
            <a:endParaRPr lang="en-US"/>
          </a:p>
        </p:txBody>
      </p:sp>
    </p:spTree>
    <p:extLst>
      <p:ext uri="{BB962C8B-B14F-4D97-AF65-F5344CB8AC3E}">
        <p14:creationId xmlns:p14="http://schemas.microsoft.com/office/powerpoint/2010/main" val="4111696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D012EE-D7D0-4952-808F-2003C04E2532}" type="datetimeFigureOut">
              <a:rPr lang="en-US" smtClean="0"/>
              <a:t>12/18/2021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ECD2C7-0192-4753-95B8-7AEE4C4CA479}" type="slidenum">
              <a:rPr lang="en-US" smtClean="0"/>
              <a:t>‹#›</a:t>
            </a:fld>
            <a:endParaRPr lang="en-US"/>
          </a:p>
        </p:txBody>
      </p:sp>
    </p:spTree>
    <p:extLst>
      <p:ext uri="{BB962C8B-B14F-4D97-AF65-F5344CB8AC3E}">
        <p14:creationId xmlns:p14="http://schemas.microsoft.com/office/powerpoint/2010/main" val="4034717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theme" Target="../theme/theme1.xml" /><Relationship Id="rId3" Type="http://schemas.openxmlformats.org/officeDocument/2006/relationships/slideLayout" Target="../slideLayouts/slideLayout3.xml" /><Relationship Id="rId21" Type="http://schemas.openxmlformats.org/officeDocument/2006/relationships/image" Target="../media/image4.png"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20" Type="http://schemas.openxmlformats.org/officeDocument/2006/relationships/image" Target="../media/image3.png"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19" Type="http://schemas.openxmlformats.org/officeDocument/2006/relationships/image" Target="../media/image2.png"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 Id="rId22" Type="http://schemas.openxmlformats.org/officeDocument/2006/relationships/image" Target="../media/image5.png"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6D012EE-D7D0-4952-808F-2003C04E2532}" type="datetimeFigureOut">
              <a:rPr lang="en-US" smtClean="0"/>
              <a:t>12/18/2021</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45ECD2C7-0192-4753-95B8-7AEE4C4CA479}" type="slidenum">
              <a:rPr lang="en-US" smtClean="0"/>
              <a:t>‹#›</a:t>
            </a:fld>
            <a:endParaRPr lang="en-US"/>
          </a:p>
        </p:txBody>
      </p:sp>
    </p:spTree>
    <p:extLst>
      <p:ext uri="{BB962C8B-B14F-4D97-AF65-F5344CB8AC3E}">
        <p14:creationId xmlns:p14="http://schemas.microsoft.com/office/powerpoint/2010/main" val="291370959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image" Target="../media/image6.png" /><Relationship Id="rId1" Type="http://schemas.openxmlformats.org/officeDocument/2006/relationships/slideLayout" Target="../slideLayouts/slideLayout1.xml" /><Relationship Id="rId5" Type="http://schemas.openxmlformats.org/officeDocument/2006/relationships/image" Target="../media/image9.png" /><Relationship Id="rId4" Type="http://schemas.openxmlformats.org/officeDocument/2006/relationships/image" Target="../media/image8.png" /></Relationships>
</file>

<file path=ppt/slides/_rels/slide10.xml.rels><?xml version="1.0" encoding="UTF-8" standalone="yes"?>
<Relationships xmlns="http://schemas.openxmlformats.org/package/2006/relationships"><Relationship Id="rId3" Type="http://schemas.openxmlformats.org/officeDocument/2006/relationships/image" Target="../media/image27.gif" /><Relationship Id="rId2" Type="http://schemas.openxmlformats.org/officeDocument/2006/relationships/image" Target="../media/image26.png" /><Relationship Id="rId1" Type="http://schemas.openxmlformats.org/officeDocument/2006/relationships/slideLayout" Target="../slideLayouts/slideLayout2.xml" /></Relationships>
</file>

<file path=ppt/slides/_rels/slide100.xml.rels><?xml version="1.0" encoding="UTF-8" standalone="yes"?>
<Relationships xmlns="http://schemas.openxmlformats.org/package/2006/relationships"><Relationship Id="rId3" Type="http://schemas.openxmlformats.org/officeDocument/2006/relationships/image" Target="../media/image194.png" /><Relationship Id="rId2" Type="http://schemas.openxmlformats.org/officeDocument/2006/relationships/image" Target="../media/image193.png" /><Relationship Id="rId1" Type="http://schemas.openxmlformats.org/officeDocument/2006/relationships/slideLayout" Target="../slideLayouts/slideLayout2.xml" /></Relationships>
</file>

<file path=ppt/slides/_rels/slide101.xml.rels><?xml version="1.0" encoding="UTF-8" standalone="yes"?>
<Relationships xmlns="http://schemas.openxmlformats.org/package/2006/relationships"><Relationship Id="rId2" Type="http://schemas.openxmlformats.org/officeDocument/2006/relationships/image" Target="../media/image195.png" /><Relationship Id="rId1" Type="http://schemas.openxmlformats.org/officeDocument/2006/relationships/slideLayout" Target="../slideLayouts/slideLayout2.xml" /></Relationships>
</file>

<file path=ppt/slides/_rels/slide102.xml.rels><?xml version="1.0" encoding="UTF-8" standalone="yes"?>
<Relationships xmlns="http://schemas.openxmlformats.org/package/2006/relationships"><Relationship Id="rId2" Type="http://schemas.openxmlformats.org/officeDocument/2006/relationships/image" Target="../media/image196.png" /><Relationship Id="rId1" Type="http://schemas.openxmlformats.org/officeDocument/2006/relationships/slideLayout" Target="../slideLayouts/slideLayout2.xml" /></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4.xml.rels><?xml version="1.0" encoding="UTF-8" standalone="yes"?>
<Relationships xmlns="http://schemas.openxmlformats.org/package/2006/relationships"><Relationship Id="rId2" Type="http://schemas.openxmlformats.org/officeDocument/2006/relationships/image" Target="../media/image197.png" /><Relationship Id="rId1" Type="http://schemas.openxmlformats.org/officeDocument/2006/relationships/slideLayout" Target="../slideLayouts/slideLayout2.xml" /></Relationships>
</file>

<file path=ppt/slides/_rels/slide105.xml.rels><?xml version="1.0" encoding="UTF-8" standalone="yes"?>
<Relationships xmlns="http://schemas.openxmlformats.org/package/2006/relationships"><Relationship Id="rId2" Type="http://schemas.openxmlformats.org/officeDocument/2006/relationships/image" Target="../media/image198.png" /><Relationship Id="rId1" Type="http://schemas.openxmlformats.org/officeDocument/2006/relationships/slideLayout" Target="../slideLayouts/slideLayout2.xml" /></Relationships>
</file>

<file path=ppt/slides/_rels/slide106.xml.rels><?xml version="1.0" encoding="UTF-8" standalone="yes"?>
<Relationships xmlns="http://schemas.openxmlformats.org/package/2006/relationships"><Relationship Id="rId3" Type="http://schemas.openxmlformats.org/officeDocument/2006/relationships/image" Target="../media/image200.png" /><Relationship Id="rId2" Type="http://schemas.openxmlformats.org/officeDocument/2006/relationships/image" Target="../media/image199.png" /><Relationship Id="rId1" Type="http://schemas.openxmlformats.org/officeDocument/2006/relationships/slideLayout" Target="../slideLayouts/slideLayout2.xml" /></Relationships>
</file>

<file path=ppt/slides/_rels/slide107.xml.rels><?xml version="1.0" encoding="UTF-8" standalone="yes"?>
<Relationships xmlns="http://schemas.openxmlformats.org/package/2006/relationships"><Relationship Id="rId2" Type="http://schemas.openxmlformats.org/officeDocument/2006/relationships/image" Target="../media/image201.png" /><Relationship Id="rId1" Type="http://schemas.openxmlformats.org/officeDocument/2006/relationships/slideLayout" Target="../slideLayouts/slideLayout2.xml" /></Relationships>
</file>

<file path=ppt/slides/_rels/slide108.xml.rels><?xml version="1.0" encoding="UTF-8" standalone="yes"?>
<Relationships xmlns="http://schemas.openxmlformats.org/package/2006/relationships"><Relationship Id="rId2" Type="http://schemas.openxmlformats.org/officeDocument/2006/relationships/image" Target="../media/image22.png" /><Relationship Id="rId1" Type="http://schemas.openxmlformats.org/officeDocument/2006/relationships/slideLayout" Target="../slideLayouts/slideLayout2.xml" /></Relationships>
</file>

<file path=ppt/slides/_rels/slide109.xml.rels><?xml version="1.0" encoding="UTF-8" standalone="yes"?>
<Relationships xmlns="http://schemas.openxmlformats.org/package/2006/relationships"><Relationship Id="rId3" Type="http://schemas.openxmlformats.org/officeDocument/2006/relationships/image" Target="../media/image203.png" /><Relationship Id="rId2" Type="http://schemas.openxmlformats.org/officeDocument/2006/relationships/image" Target="../media/image202.png"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3" Type="http://schemas.openxmlformats.org/officeDocument/2006/relationships/image" Target="../media/image29.gif" /><Relationship Id="rId2" Type="http://schemas.openxmlformats.org/officeDocument/2006/relationships/image" Target="../media/image28.png" /><Relationship Id="rId1" Type="http://schemas.openxmlformats.org/officeDocument/2006/relationships/slideLayout" Target="../slideLayouts/slideLayout2.xml" /></Relationships>
</file>

<file path=ppt/slides/_rels/slide110.xml.rels><?xml version="1.0" encoding="UTF-8" standalone="yes"?>
<Relationships xmlns="http://schemas.openxmlformats.org/package/2006/relationships"><Relationship Id="rId2" Type="http://schemas.openxmlformats.org/officeDocument/2006/relationships/image" Target="../media/image204.png" /><Relationship Id="rId1" Type="http://schemas.openxmlformats.org/officeDocument/2006/relationships/slideLayout" Target="../slideLayouts/slideLayout2.xml" /></Relationships>
</file>

<file path=ppt/slides/_rels/slide111.xml.rels><?xml version="1.0" encoding="UTF-8" standalone="yes"?>
<Relationships xmlns="http://schemas.openxmlformats.org/package/2006/relationships"><Relationship Id="rId3" Type="http://schemas.openxmlformats.org/officeDocument/2006/relationships/image" Target="../media/image206.gif" /><Relationship Id="rId2" Type="http://schemas.openxmlformats.org/officeDocument/2006/relationships/image" Target="../media/image205.gif" /><Relationship Id="rId1" Type="http://schemas.openxmlformats.org/officeDocument/2006/relationships/slideLayout" Target="../slideLayouts/slideLayout2.xml" /></Relationships>
</file>

<file path=ppt/slides/_rels/slide112.xml.rels><?xml version="1.0" encoding="UTF-8" standalone="yes"?>
<Relationships xmlns="http://schemas.openxmlformats.org/package/2006/relationships"><Relationship Id="rId2" Type="http://schemas.openxmlformats.org/officeDocument/2006/relationships/image" Target="../media/image207.gif" /><Relationship Id="rId1" Type="http://schemas.openxmlformats.org/officeDocument/2006/relationships/slideLayout" Target="../slideLayouts/slideLayout2.xml" /></Relationships>
</file>

<file path=ppt/slides/_rels/slide113.xml.rels><?xml version="1.0" encoding="UTF-8" standalone="yes"?>
<Relationships xmlns="http://schemas.openxmlformats.org/package/2006/relationships"><Relationship Id="rId2" Type="http://schemas.openxmlformats.org/officeDocument/2006/relationships/image" Target="../media/image208.png" /><Relationship Id="rId1" Type="http://schemas.openxmlformats.org/officeDocument/2006/relationships/slideLayout" Target="../slideLayouts/slideLayout2.xml" /></Relationships>
</file>

<file path=ppt/slides/_rels/slide114.xml.rels><?xml version="1.0" encoding="UTF-8" standalone="yes"?>
<Relationships xmlns="http://schemas.openxmlformats.org/package/2006/relationships"><Relationship Id="rId2" Type="http://schemas.openxmlformats.org/officeDocument/2006/relationships/image" Target="../media/image209.gif" /><Relationship Id="rId1" Type="http://schemas.openxmlformats.org/officeDocument/2006/relationships/slideLayout" Target="../slideLayouts/slideLayout2.xml" /></Relationships>
</file>

<file path=ppt/slides/_rels/slide115.xml.rels><?xml version="1.0" encoding="UTF-8" standalone="yes"?>
<Relationships xmlns="http://schemas.openxmlformats.org/package/2006/relationships"><Relationship Id="rId3" Type="http://schemas.openxmlformats.org/officeDocument/2006/relationships/image" Target="../media/image211.png" /><Relationship Id="rId2" Type="http://schemas.openxmlformats.org/officeDocument/2006/relationships/image" Target="../media/image210.png" /><Relationship Id="rId1" Type="http://schemas.openxmlformats.org/officeDocument/2006/relationships/slideLayout" Target="../slideLayouts/slideLayout2.xml" /></Relationships>
</file>

<file path=ppt/slides/_rels/slide116.xml.rels><?xml version="1.0" encoding="UTF-8" standalone="yes"?>
<Relationships xmlns="http://schemas.openxmlformats.org/package/2006/relationships"><Relationship Id="rId2" Type="http://schemas.openxmlformats.org/officeDocument/2006/relationships/image" Target="../media/image212.png" /><Relationship Id="rId1" Type="http://schemas.openxmlformats.org/officeDocument/2006/relationships/slideLayout" Target="../slideLayouts/slideLayout2.xml" /></Relationships>
</file>

<file path=ppt/slides/_rels/slide117.xml.rels><?xml version="1.0" encoding="UTF-8" standalone="yes"?>
<Relationships xmlns="http://schemas.openxmlformats.org/package/2006/relationships"><Relationship Id="rId2" Type="http://schemas.openxmlformats.org/officeDocument/2006/relationships/image" Target="../media/image213.png" /><Relationship Id="rId1" Type="http://schemas.openxmlformats.org/officeDocument/2006/relationships/slideLayout" Target="../slideLayouts/slideLayout2.xml" /></Relationships>
</file>

<file path=ppt/slides/_rels/slide118.xml.rels><?xml version="1.0" encoding="UTF-8" standalone="yes"?>
<Relationships xmlns="http://schemas.openxmlformats.org/package/2006/relationships"><Relationship Id="rId2" Type="http://schemas.openxmlformats.org/officeDocument/2006/relationships/image" Target="../media/image214.png" /><Relationship Id="rId1" Type="http://schemas.openxmlformats.org/officeDocument/2006/relationships/slideLayout" Target="../slideLayouts/slideLayout2.xml" /></Relationships>
</file>

<file path=ppt/slides/_rels/slide119.xml.rels><?xml version="1.0" encoding="UTF-8" standalone="yes"?>
<Relationships xmlns="http://schemas.openxmlformats.org/package/2006/relationships"><Relationship Id="rId3" Type="http://schemas.openxmlformats.org/officeDocument/2006/relationships/image" Target="../media/image216.png" /><Relationship Id="rId2" Type="http://schemas.openxmlformats.org/officeDocument/2006/relationships/image" Target="../media/image215.png"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3" Type="http://schemas.openxmlformats.org/officeDocument/2006/relationships/image" Target="../media/image31.png" /><Relationship Id="rId2" Type="http://schemas.openxmlformats.org/officeDocument/2006/relationships/image" Target="../media/image30.gif" /><Relationship Id="rId1" Type="http://schemas.openxmlformats.org/officeDocument/2006/relationships/slideLayout" Target="../slideLayouts/slideLayout2.xml" /></Relationships>
</file>

<file path=ppt/slides/_rels/slide120.xml.rels><?xml version="1.0" encoding="UTF-8" standalone="yes"?>
<Relationships xmlns="http://schemas.openxmlformats.org/package/2006/relationships"><Relationship Id="rId3" Type="http://schemas.openxmlformats.org/officeDocument/2006/relationships/image" Target="../media/image218.gif" /><Relationship Id="rId2" Type="http://schemas.openxmlformats.org/officeDocument/2006/relationships/image" Target="../media/image217.gif" /><Relationship Id="rId1" Type="http://schemas.openxmlformats.org/officeDocument/2006/relationships/slideLayout" Target="../slideLayouts/slideLayout2.xml" /></Relationships>
</file>

<file path=ppt/slides/_rels/slide121.xml.rels><?xml version="1.0" encoding="UTF-8" standalone="yes"?>
<Relationships xmlns="http://schemas.openxmlformats.org/package/2006/relationships"><Relationship Id="rId3" Type="http://schemas.openxmlformats.org/officeDocument/2006/relationships/image" Target="../media/image220.png" /><Relationship Id="rId2" Type="http://schemas.openxmlformats.org/officeDocument/2006/relationships/image" Target="../media/image219.png" /><Relationship Id="rId1" Type="http://schemas.openxmlformats.org/officeDocument/2006/relationships/slideLayout" Target="../slideLayouts/slideLayout2.xml" /></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5.xml.rels><?xml version="1.0" encoding="UTF-8" standalone="yes"?>
<Relationships xmlns="http://schemas.openxmlformats.org/package/2006/relationships"><Relationship Id="rId2" Type="http://schemas.openxmlformats.org/officeDocument/2006/relationships/image" Target="../media/image221.png" /><Relationship Id="rId1" Type="http://schemas.openxmlformats.org/officeDocument/2006/relationships/slideLayout" Target="../slideLayouts/slideLayout2.xml" /></Relationships>
</file>

<file path=ppt/slides/_rels/slide126.xml.rels><?xml version="1.0" encoding="UTF-8" standalone="yes"?>
<Relationships xmlns="http://schemas.openxmlformats.org/package/2006/relationships"><Relationship Id="rId3" Type="http://schemas.openxmlformats.org/officeDocument/2006/relationships/image" Target="../media/image223.png" /><Relationship Id="rId2" Type="http://schemas.openxmlformats.org/officeDocument/2006/relationships/image" Target="../media/image222.png" /><Relationship Id="rId1" Type="http://schemas.openxmlformats.org/officeDocument/2006/relationships/slideLayout" Target="../slideLayouts/slideLayout2.xml" /></Relationships>
</file>

<file path=ppt/slides/_rels/slide127.xml.rels><?xml version="1.0" encoding="UTF-8" standalone="yes"?>
<Relationships xmlns="http://schemas.openxmlformats.org/package/2006/relationships"><Relationship Id="rId2" Type="http://schemas.openxmlformats.org/officeDocument/2006/relationships/image" Target="../media/image224.png" /><Relationship Id="rId1" Type="http://schemas.openxmlformats.org/officeDocument/2006/relationships/slideLayout" Target="../slideLayouts/slideLayout2.xml" /></Relationships>
</file>

<file path=ppt/slides/_rels/slide128.xml.rels><?xml version="1.0" encoding="UTF-8" standalone="yes"?>
<Relationships xmlns="http://schemas.openxmlformats.org/package/2006/relationships"><Relationship Id="rId3" Type="http://schemas.openxmlformats.org/officeDocument/2006/relationships/image" Target="../media/image226.png" /><Relationship Id="rId2" Type="http://schemas.openxmlformats.org/officeDocument/2006/relationships/image" Target="../media/image225.png" /><Relationship Id="rId1" Type="http://schemas.openxmlformats.org/officeDocument/2006/relationships/slideLayout" Target="../slideLayouts/slideLayout2.xml" /></Relationships>
</file>

<file path=ppt/slides/_rels/slide129.xml.rels><?xml version="1.0" encoding="UTF-8" standalone="yes"?>
<Relationships xmlns="http://schemas.openxmlformats.org/package/2006/relationships"><Relationship Id="rId2" Type="http://schemas.openxmlformats.org/officeDocument/2006/relationships/image" Target="../media/image227.png"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3" Type="http://schemas.openxmlformats.org/officeDocument/2006/relationships/image" Target="../media/image33.png" /><Relationship Id="rId2" Type="http://schemas.openxmlformats.org/officeDocument/2006/relationships/image" Target="../media/image32.png" /><Relationship Id="rId1" Type="http://schemas.openxmlformats.org/officeDocument/2006/relationships/slideLayout" Target="../slideLayouts/slideLayout2.xml" /></Relationships>
</file>

<file path=ppt/slides/_rels/slide130.xml.rels><?xml version="1.0" encoding="UTF-8" standalone="yes"?>
<Relationships xmlns="http://schemas.openxmlformats.org/package/2006/relationships"><Relationship Id="rId2" Type="http://schemas.openxmlformats.org/officeDocument/2006/relationships/image" Target="../media/image228.png" /><Relationship Id="rId1" Type="http://schemas.openxmlformats.org/officeDocument/2006/relationships/slideLayout" Target="../slideLayouts/slideLayout2.xml" /></Relationships>
</file>

<file path=ppt/slides/_rels/slide131.xml.rels><?xml version="1.0" encoding="UTF-8" standalone="yes"?>
<Relationships xmlns="http://schemas.openxmlformats.org/package/2006/relationships"><Relationship Id="rId2" Type="http://schemas.openxmlformats.org/officeDocument/2006/relationships/image" Target="../media/image229.png" /><Relationship Id="rId1" Type="http://schemas.openxmlformats.org/officeDocument/2006/relationships/slideLayout" Target="../slideLayouts/slideLayout2.xml" /></Relationships>
</file>

<file path=ppt/slides/_rels/slide132.xml.rels><?xml version="1.0" encoding="UTF-8" standalone="yes"?>
<Relationships xmlns="http://schemas.openxmlformats.org/package/2006/relationships"><Relationship Id="rId2" Type="http://schemas.openxmlformats.org/officeDocument/2006/relationships/image" Target="../media/image230.png" /><Relationship Id="rId1" Type="http://schemas.openxmlformats.org/officeDocument/2006/relationships/slideLayout" Target="../slideLayouts/slideLayout2.xml" /></Relationships>
</file>

<file path=ppt/slides/_rels/slide133.xml.rels><?xml version="1.0" encoding="UTF-8" standalone="yes"?>
<Relationships xmlns="http://schemas.openxmlformats.org/package/2006/relationships"><Relationship Id="rId2" Type="http://schemas.openxmlformats.org/officeDocument/2006/relationships/image" Target="../media/image231.png" /><Relationship Id="rId1" Type="http://schemas.openxmlformats.org/officeDocument/2006/relationships/slideLayout" Target="../slideLayouts/slideLayout2.xml" /></Relationships>
</file>

<file path=ppt/slides/_rels/slide134.xml.rels><?xml version="1.0" encoding="UTF-8" standalone="yes"?>
<Relationships xmlns="http://schemas.openxmlformats.org/package/2006/relationships"><Relationship Id="rId2" Type="http://schemas.openxmlformats.org/officeDocument/2006/relationships/image" Target="../media/image232.png" /><Relationship Id="rId1" Type="http://schemas.openxmlformats.org/officeDocument/2006/relationships/slideLayout" Target="../slideLayouts/slideLayout2.xml" /></Relationships>
</file>

<file path=ppt/slides/_rels/slide135.xml.rels><?xml version="1.0" encoding="UTF-8" standalone="yes"?>
<Relationships xmlns="http://schemas.openxmlformats.org/package/2006/relationships"><Relationship Id="rId2" Type="http://schemas.openxmlformats.org/officeDocument/2006/relationships/image" Target="../media/image233.png" /><Relationship Id="rId1" Type="http://schemas.openxmlformats.org/officeDocument/2006/relationships/slideLayout" Target="../slideLayouts/slideLayout2.xml" /></Relationships>
</file>

<file path=ppt/slides/_rels/slide136.xml.rels><?xml version="1.0" encoding="UTF-8" standalone="yes"?>
<Relationships xmlns="http://schemas.openxmlformats.org/package/2006/relationships"><Relationship Id="rId2" Type="http://schemas.openxmlformats.org/officeDocument/2006/relationships/image" Target="../media/image234.png" /><Relationship Id="rId1" Type="http://schemas.openxmlformats.org/officeDocument/2006/relationships/slideLayout" Target="../slideLayouts/slideLayout2.xml" /></Relationships>
</file>

<file path=ppt/slides/_rels/slide137.xml.rels><?xml version="1.0" encoding="UTF-8" standalone="yes"?>
<Relationships xmlns="http://schemas.openxmlformats.org/package/2006/relationships"><Relationship Id="rId3" Type="http://schemas.openxmlformats.org/officeDocument/2006/relationships/image" Target="../media/image236.png" /><Relationship Id="rId2" Type="http://schemas.openxmlformats.org/officeDocument/2006/relationships/image" Target="../media/image235.png" /><Relationship Id="rId1" Type="http://schemas.openxmlformats.org/officeDocument/2006/relationships/slideLayout" Target="../slideLayouts/slideLayout2.xml" /></Relationships>
</file>

<file path=ppt/slides/_rels/slide138.xml.rels><?xml version="1.0" encoding="UTF-8" standalone="yes"?>
<Relationships xmlns="http://schemas.openxmlformats.org/package/2006/relationships"><Relationship Id="rId2" Type="http://schemas.openxmlformats.org/officeDocument/2006/relationships/image" Target="../media/image237.png" /><Relationship Id="rId1" Type="http://schemas.openxmlformats.org/officeDocument/2006/relationships/slideLayout" Target="../slideLayouts/slideLayout2.xml" /></Relationships>
</file>

<file path=ppt/slides/_rels/slide139.xml.rels><?xml version="1.0" encoding="UTF-8" standalone="yes"?>
<Relationships xmlns="http://schemas.openxmlformats.org/package/2006/relationships"><Relationship Id="rId2" Type="http://schemas.openxmlformats.org/officeDocument/2006/relationships/image" Target="../media/image238.png"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3" Type="http://schemas.openxmlformats.org/officeDocument/2006/relationships/image" Target="../media/image35.png" /><Relationship Id="rId2" Type="http://schemas.openxmlformats.org/officeDocument/2006/relationships/image" Target="../media/image34.png" /><Relationship Id="rId1" Type="http://schemas.openxmlformats.org/officeDocument/2006/relationships/slideLayout" Target="../slideLayouts/slideLayout2.xml" /></Relationships>
</file>

<file path=ppt/slides/_rels/slide140.xml.rels><?xml version="1.0" encoding="UTF-8" standalone="yes"?>
<Relationships xmlns="http://schemas.openxmlformats.org/package/2006/relationships"><Relationship Id="rId2" Type="http://schemas.openxmlformats.org/officeDocument/2006/relationships/image" Target="../media/image239.png" /><Relationship Id="rId1" Type="http://schemas.openxmlformats.org/officeDocument/2006/relationships/slideLayout" Target="../slideLayouts/slideLayout2.xml" /></Relationships>
</file>

<file path=ppt/slides/_rels/slide141.xml.rels><?xml version="1.0" encoding="UTF-8" standalone="yes"?>
<Relationships xmlns="http://schemas.openxmlformats.org/package/2006/relationships"><Relationship Id="rId2" Type="http://schemas.openxmlformats.org/officeDocument/2006/relationships/image" Target="../media/image240.png" /><Relationship Id="rId1" Type="http://schemas.openxmlformats.org/officeDocument/2006/relationships/slideLayout" Target="../slideLayouts/slideLayout2.xml" /></Relationships>
</file>

<file path=ppt/slides/_rels/slide142.xml.rels><?xml version="1.0" encoding="UTF-8" standalone="yes"?>
<Relationships xmlns="http://schemas.openxmlformats.org/package/2006/relationships"><Relationship Id="rId2" Type="http://schemas.openxmlformats.org/officeDocument/2006/relationships/image" Target="../media/image241.png" /><Relationship Id="rId1" Type="http://schemas.openxmlformats.org/officeDocument/2006/relationships/slideLayout" Target="../slideLayouts/slideLayout2.xml" /></Relationships>
</file>

<file path=ppt/slides/_rels/slide143.xml.rels><?xml version="1.0" encoding="UTF-8" standalone="yes"?>
<Relationships xmlns="http://schemas.openxmlformats.org/package/2006/relationships"><Relationship Id="rId3" Type="http://schemas.openxmlformats.org/officeDocument/2006/relationships/image" Target="../media/image243.png" /><Relationship Id="rId2" Type="http://schemas.openxmlformats.org/officeDocument/2006/relationships/image" Target="../media/image242.png" /><Relationship Id="rId1" Type="http://schemas.openxmlformats.org/officeDocument/2006/relationships/slideLayout" Target="../slideLayouts/slideLayout2.xml" /><Relationship Id="rId4" Type="http://schemas.openxmlformats.org/officeDocument/2006/relationships/image" Target="../media/image244.png" /></Relationships>
</file>

<file path=ppt/slides/_rels/slide144.xml.rels><?xml version="1.0" encoding="UTF-8" standalone="yes"?>
<Relationships xmlns="http://schemas.openxmlformats.org/package/2006/relationships"><Relationship Id="rId2" Type="http://schemas.openxmlformats.org/officeDocument/2006/relationships/image" Target="../media/image245.png" /><Relationship Id="rId1" Type="http://schemas.openxmlformats.org/officeDocument/2006/relationships/slideLayout" Target="../slideLayouts/slideLayout2.xml" /></Relationships>
</file>

<file path=ppt/slides/_rels/slide145.xml.rels><?xml version="1.0" encoding="UTF-8" standalone="yes"?>
<Relationships xmlns="http://schemas.openxmlformats.org/package/2006/relationships"><Relationship Id="rId2" Type="http://schemas.openxmlformats.org/officeDocument/2006/relationships/image" Target="../media/image246.png" /><Relationship Id="rId1" Type="http://schemas.openxmlformats.org/officeDocument/2006/relationships/slideLayout" Target="../slideLayouts/slideLayout2.xml" /></Relationships>
</file>

<file path=ppt/slides/_rels/slide146.xml.rels><?xml version="1.0" encoding="UTF-8" standalone="yes"?>
<Relationships xmlns="http://schemas.openxmlformats.org/package/2006/relationships"><Relationship Id="rId2" Type="http://schemas.openxmlformats.org/officeDocument/2006/relationships/image" Target="../media/image247.png" /><Relationship Id="rId1" Type="http://schemas.openxmlformats.org/officeDocument/2006/relationships/slideLayout" Target="../slideLayouts/slideLayout2.xml" /></Relationships>
</file>

<file path=ppt/slides/_rels/slide147.xml.rels><?xml version="1.0" encoding="UTF-8" standalone="yes"?>
<Relationships xmlns="http://schemas.openxmlformats.org/package/2006/relationships"><Relationship Id="rId2" Type="http://schemas.openxmlformats.org/officeDocument/2006/relationships/image" Target="../media/image248.png" /><Relationship Id="rId1" Type="http://schemas.openxmlformats.org/officeDocument/2006/relationships/slideLayout" Target="../slideLayouts/slideLayout2.xml" /></Relationships>
</file>

<file path=ppt/slides/_rels/slide148.xml.rels><?xml version="1.0" encoding="UTF-8" standalone="yes"?>
<Relationships xmlns="http://schemas.openxmlformats.org/package/2006/relationships"><Relationship Id="rId2" Type="http://schemas.openxmlformats.org/officeDocument/2006/relationships/image" Target="../media/image249.png" /><Relationship Id="rId1" Type="http://schemas.openxmlformats.org/officeDocument/2006/relationships/slideLayout" Target="../slideLayouts/slideLayout2.xml" /></Relationships>
</file>

<file path=ppt/slides/_rels/slide149.xml.rels><?xml version="1.0" encoding="UTF-8" standalone="yes"?>
<Relationships xmlns="http://schemas.openxmlformats.org/package/2006/relationships"><Relationship Id="rId2" Type="http://schemas.openxmlformats.org/officeDocument/2006/relationships/image" Target="../media/image250.png"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3" Type="http://schemas.openxmlformats.org/officeDocument/2006/relationships/image" Target="../media/image37.png" /><Relationship Id="rId2" Type="http://schemas.openxmlformats.org/officeDocument/2006/relationships/image" Target="../media/image36.png" /><Relationship Id="rId1" Type="http://schemas.openxmlformats.org/officeDocument/2006/relationships/slideLayout" Target="../slideLayouts/slideLayout2.xml" /></Relationships>
</file>

<file path=ppt/slides/_rels/slide150.xml.rels><?xml version="1.0" encoding="UTF-8" standalone="yes"?>
<Relationships xmlns="http://schemas.openxmlformats.org/package/2006/relationships"><Relationship Id="rId2" Type="http://schemas.openxmlformats.org/officeDocument/2006/relationships/image" Target="../media/image251.png"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2" Type="http://schemas.openxmlformats.org/officeDocument/2006/relationships/image" Target="../media/image38.png"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2" Type="http://schemas.openxmlformats.org/officeDocument/2006/relationships/image" Target="../media/image39.png" /><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3" Type="http://schemas.openxmlformats.org/officeDocument/2006/relationships/image" Target="../media/image41.emf" /><Relationship Id="rId2" Type="http://schemas.openxmlformats.org/officeDocument/2006/relationships/image" Target="../media/image40.emf" /><Relationship Id="rId1" Type="http://schemas.openxmlformats.org/officeDocument/2006/relationships/slideLayout" Target="../slideLayouts/slideLayout2.xml" /><Relationship Id="rId4" Type="http://schemas.openxmlformats.org/officeDocument/2006/relationships/image" Target="../media/image42.emf" /></Relationships>
</file>

<file path=ppt/slides/_rels/slide19.xml.rels><?xml version="1.0" encoding="UTF-8" standalone="yes"?>
<Relationships xmlns="http://schemas.openxmlformats.org/package/2006/relationships"><Relationship Id="rId2" Type="http://schemas.openxmlformats.org/officeDocument/2006/relationships/image" Target="../media/image43.pn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image" Target="../media/image10.png" /><Relationship Id="rId1" Type="http://schemas.openxmlformats.org/officeDocument/2006/relationships/slideLayout" Target="../slideLayouts/slideLayout1.xml" /><Relationship Id="rId4" Type="http://schemas.openxmlformats.org/officeDocument/2006/relationships/image" Target="../media/image12.png" /></Relationships>
</file>

<file path=ppt/slides/_rels/slide20.xml.rels><?xml version="1.0" encoding="UTF-8" standalone="yes"?>
<Relationships xmlns="http://schemas.openxmlformats.org/package/2006/relationships"><Relationship Id="rId3" Type="http://schemas.openxmlformats.org/officeDocument/2006/relationships/image" Target="../media/image45.png" /><Relationship Id="rId2" Type="http://schemas.openxmlformats.org/officeDocument/2006/relationships/image" Target="../media/image44.png" /><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2" Type="http://schemas.openxmlformats.org/officeDocument/2006/relationships/image" Target="../media/image46.emf" /><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3" Type="http://schemas.openxmlformats.org/officeDocument/2006/relationships/image" Target="../media/image48.emf" /><Relationship Id="rId2" Type="http://schemas.openxmlformats.org/officeDocument/2006/relationships/image" Target="../media/image47.png" /><Relationship Id="rId1" Type="http://schemas.openxmlformats.org/officeDocument/2006/relationships/slideLayout" Target="../slideLayouts/slideLayout2.xml" /><Relationship Id="rId5" Type="http://schemas.openxmlformats.org/officeDocument/2006/relationships/image" Target="../media/image8.png" /><Relationship Id="rId4" Type="http://schemas.openxmlformats.org/officeDocument/2006/relationships/image" Target="../media/image49.png" /></Relationships>
</file>

<file path=ppt/slides/_rels/slide24.xml.rels><?xml version="1.0" encoding="UTF-8" standalone="yes"?>
<Relationships xmlns="http://schemas.openxmlformats.org/package/2006/relationships"><Relationship Id="rId3" Type="http://schemas.openxmlformats.org/officeDocument/2006/relationships/image" Target="../media/image50.png" /><Relationship Id="rId2" Type="http://schemas.openxmlformats.org/officeDocument/2006/relationships/image" Target="../media/image9.png" /><Relationship Id="rId1" Type="http://schemas.openxmlformats.org/officeDocument/2006/relationships/slideLayout" Target="../slideLayouts/slideLayout2.xml" /><Relationship Id="rId4" Type="http://schemas.openxmlformats.org/officeDocument/2006/relationships/image" Target="../media/image51.png" /></Relationships>
</file>

<file path=ppt/slides/_rels/slide25.xml.rels><?xml version="1.0" encoding="UTF-8" standalone="yes"?>
<Relationships xmlns="http://schemas.openxmlformats.org/package/2006/relationships"><Relationship Id="rId3" Type="http://schemas.openxmlformats.org/officeDocument/2006/relationships/image" Target="../media/image53.png" /><Relationship Id="rId2" Type="http://schemas.openxmlformats.org/officeDocument/2006/relationships/image" Target="../media/image52.png" /><Relationship Id="rId1" Type="http://schemas.openxmlformats.org/officeDocument/2006/relationships/slideLayout" Target="../slideLayouts/slideLayout2.xml" /><Relationship Id="rId4" Type="http://schemas.openxmlformats.org/officeDocument/2006/relationships/image" Target="../media/image54.png" /></Relationships>
</file>

<file path=ppt/slides/_rels/slide26.xml.rels><?xml version="1.0" encoding="UTF-8" standalone="yes"?>
<Relationships xmlns="http://schemas.openxmlformats.org/package/2006/relationships"><Relationship Id="rId3" Type="http://schemas.openxmlformats.org/officeDocument/2006/relationships/image" Target="../media/image56.png" /><Relationship Id="rId2" Type="http://schemas.openxmlformats.org/officeDocument/2006/relationships/image" Target="../media/image55.png" /><Relationship Id="rId1" Type="http://schemas.openxmlformats.org/officeDocument/2006/relationships/slideLayout" Target="../slideLayouts/slideLayout2.xml" /><Relationship Id="rId4" Type="http://schemas.openxmlformats.org/officeDocument/2006/relationships/image" Target="../media/image57.png" /></Relationships>
</file>

<file path=ppt/slides/_rels/slide27.xml.rels><?xml version="1.0" encoding="UTF-8" standalone="yes"?>
<Relationships xmlns="http://schemas.openxmlformats.org/package/2006/relationships"><Relationship Id="rId3" Type="http://schemas.openxmlformats.org/officeDocument/2006/relationships/image" Target="../media/image59.png" /><Relationship Id="rId2" Type="http://schemas.openxmlformats.org/officeDocument/2006/relationships/image" Target="../media/image58.png" /><Relationship Id="rId1" Type="http://schemas.openxmlformats.org/officeDocument/2006/relationships/slideLayout" Target="../slideLayouts/slideLayout2.xml" /><Relationship Id="rId4" Type="http://schemas.openxmlformats.org/officeDocument/2006/relationships/image" Target="../media/image60.png" /></Relationships>
</file>

<file path=ppt/slides/_rels/slide28.xml.rels><?xml version="1.0" encoding="UTF-8" standalone="yes"?>
<Relationships xmlns="http://schemas.openxmlformats.org/package/2006/relationships"><Relationship Id="rId3" Type="http://schemas.openxmlformats.org/officeDocument/2006/relationships/image" Target="../media/image62.png" /><Relationship Id="rId2" Type="http://schemas.openxmlformats.org/officeDocument/2006/relationships/image" Target="../media/image61.png" /><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3" Type="http://schemas.openxmlformats.org/officeDocument/2006/relationships/image" Target="../media/image64.png" /><Relationship Id="rId2" Type="http://schemas.openxmlformats.org/officeDocument/2006/relationships/image" Target="../media/image63.png" /><Relationship Id="rId1" Type="http://schemas.openxmlformats.org/officeDocument/2006/relationships/slideLayout" Target="../slideLayouts/slideLayout2.xml" /><Relationship Id="rId4" Type="http://schemas.openxmlformats.org/officeDocument/2006/relationships/image" Target="../media/image65.png" /></Relationships>
</file>

<file path=ppt/slides/_rels/slide3.xml.rels><?xml version="1.0" encoding="UTF-8" standalone="yes"?>
<Relationships xmlns="http://schemas.openxmlformats.org/package/2006/relationships"><Relationship Id="rId3" Type="http://schemas.openxmlformats.org/officeDocument/2006/relationships/image" Target="../media/image14.png" /><Relationship Id="rId2" Type="http://schemas.openxmlformats.org/officeDocument/2006/relationships/image" Target="../media/image13.png" /><Relationship Id="rId1" Type="http://schemas.openxmlformats.org/officeDocument/2006/relationships/slideLayout" Target="../slideLayouts/slideLayout1.xml" /><Relationship Id="rId5" Type="http://schemas.openxmlformats.org/officeDocument/2006/relationships/image" Target="../media/image16.png" /><Relationship Id="rId4" Type="http://schemas.openxmlformats.org/officeDocument/2006/relationships/image" Target="../media/image15.png" /></Relationships>
</file>

<file path=ppt/slides/_rels/slide30.xml.rels><?xml version="1.0" encoding="UTF-8" standalone="yes"?>
<Relationships xmlns="http://schemas.openxmlformats.org/package/2006/relationships"><Relationship Id="rId3" Type="http://schemas.openxmlformats.org/officeDocument/2006/relationships/image" Target="../media/image67.png" /><Relationship Id="rId2" Type="http://schemas.openxmlformats.org/officeDocument/2006/relationships/image" Target="../media/image66.png" /><Relationship Id="rId1" Type="http://schemas.openxmlformats.org/officeDocument/2006/relationships/slideLayout" Target="../slideLayouts/slideLayout2.xml" /><Relationship Id="rId5" Type="http://schemas.openxmlformats.org/officeDocument/2006/relationships/image" Target="../media/image69.png" /><Relationship Id="rId4" Type="http://schemas.openxmlformats.org/officeDocument/2006/relationships/image" Target="../media/image68.png" /></Relationships>
</file>

<file path=ppt/slides/_rels/slide31.xml.rels><?xml version="1.0" encoding="UTF-8" standalone="yes"?>
<Relationships xmlns="http://schemas.openxmlformats.org/package/2006/relationships"><Relationship Id="rId3" Type="http://schemas.openxmlformats.org/officeDocument/2006/relationships/image" Target="../media/image71.png" /><Relationship Id="rId2" Type="http://schemas.openxmlformats.org/officeDocument/2006/relationships/image" Target="../media/image70.png" /><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2" Type="http://schemas.openxmlformats.org/officeDocument/2006/relationships/image" Target="../media/image72.png" /><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2" Type="http://schemas.openxmlformats.org/officeDocument/2006/relationships/image" Target="../media/image73.png" /><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3" Type="http://schemas.openxmlformats.org/officeDocument/2006/relationships/image" Target="../media/image75.png" /><Relationship Id="rId2" Type="http://schemas.openxmlformats.org/officeDocument/2006/relationships/image" Target="../media/image74.png" /><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2" Type="http://schemas.openxmlformats.org/officeDocument/2006/relationships/image" Target="../media/image76.png" /><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2" Type="http://schemas.openxmlformats.org/officeDocument/2006/relationships/image" Target="../media/image77.pn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3" Type="http://schemas.openxmlformats.org/officeDocument/2006/relationships/image" Target="../media/image18.emf" /><Relationship Id="rId2" Type="http://schemas.openxmlformats.org/officeDocument/2006/relationships/image" Target="../media/image17.png" /><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3" Type="http://schemas.openxmlformats.org/officeDocument/2006/relationships/image" Target="../media/image79.png" /><Relationship Id="rId2" Type="http://schemas.openxmlformats.org/officeDocument/2006/relationships/image" Target="../media/image78.png" /><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3" Type="http://schemas.openxmlformats.org/officeDocument/2006/relationships/image" Target="../media/image81.png" /><Relationship Id="rId2" Type="http://schemas.openxmlformats.org/officeDocument/2006/relationships/image" Target="../media/image80.png" /><Relationship Id="rId1" Type="http://schemas.openxmlformats.org/officeDocument/2006/relationships/slideLayout" Target="../slideLayouts/slideLayout2.xml" /></Relationships>
</file>

<file path=ppt/slides/_rels/slide42.xml.rels><?xml version="1.0" encoding="UTF-8" standalone="yes"?>
<Relationships xmlns="http://schemas.openxmlformats.org/package/2006/relationships"><Relationship Id="rId3" Type="http://schemas.openxmlformats.org/officeDocument/2006/relationships/image" Target="../media/image83.png" /><Relationship Id="rId2" Type="http://schemas.openxmlformats.org/officeDocument/2006/relationships/image" Target="../media/image82.png" /><Relationship Id="rId1" Type="http://schemas.openxmlformats.org/officeDocument/2006/relationships/slideLayout" Target="../slideLayouts/slideLayout2.xml" /></Relationships>
</file>

<file path=ppt/slides/_rels/slide43.xml.rels><?xml version="1.0" encoding="UTF-8" standalone="yes"?>
<Relationships xmlns="http://schemas.openxmlformats.org/package/2006/relationships"><Relationship Id="rId2" Type="http://schemas.openxmlformats.org/officeDocument/2006/relationships/image" Target="../media/image84.png" /><Relationship Id="rId1" Type="http://schemas.openxmlformats.org/officeDocument/2006/relationships/slideLayout" Target="../slideLayouts/slideLayout2.xml" /></Relationships>
</file>

<file path=ppt/slides/_rels/slide44.xml.rels><?xml version="1.0" encoding="UTF-8" standalone="yes"?>
<Relationships xmlns="http://schemas.openxmlformats.org/package/2006/relationships"><Relationship Id="rId2" Type="http://schemas.openxmlformats.org/officeDocument/2006/relationships/image" Target="../media/image85.jpg" /><Relationship Id="rId1" Type="http://schemas.openxmlformats.org/officeDocument/2006/relationships/slideLayout" Target="../slideLayouts/slideLayout2.xml" /></Relationships>
</file>

<file path=ppt/slides/_rels/slide45.xml.rels><?xml version="1.0" encoding="UTF-8" standalone="yes"?>
<Relationships xmlns="http://schemas.openxmlformats.org/package/2006/relationships"><Relationship Id="rId3" Type="http://schemas.openxmlformats.org/officeDocument/2006/relationships/image" Target="../media/image87.jpg" /><Relationship Id="rId2" Type="http://schemas.openxmlformats.org/officeDocument/2006/relationships/image" Target="../media/image86.jpg" /><Relationship Id="rId1" Type="http://schemas.openxmlformats.org/officeDocument/2006/relationships/slideLayout" Target="../slideLayouts/slideLayout2.xml" /><Relationship Id="rId4" Type="http://schemas.openxmlformats.org/officeDocument/2006/relationships/image" Target="../media/image88.jpg" /></Relationships>
</file>

<file path=ppt/slides/_rels/slide46.xml.rels><?xml version="1.0" encoding="UTF-8" standalone="yes"?>
<Relationships xmlns="http://schemas.openxmlformats.org/package/2006/relationships"><Relationship Id="rId2" Type="http://schemas.openxmlformats.org/officeDocument/2006/relationships/image" Target="../media/image89.emf" /><Relationship Id="rId1" Type="http://schemas.openxmlformats.org/officeDocument/2006/relationships/slideLayout" Target="../slideLayouts/slideLayout2.xml" /></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8.xml.rels><?xml version="1.0" encoding="UTF-8" standalone="yes"?>
<Relationships xmlns="http://schemas.openxmlformats.org/package/2006/relationships"><Relationship Id="rId2" Type="http://schemas.openxmlformats.org/officeDocument/2006/relationships/image" Target="../media/image90.png" /><Relationship Id="rId1" Type="http://schemas.openxmlformats.org/officeDocument/2006/relationships/slideLayout" Target="../slideLayouts/slideLayout2.xml" /></Relationships>
</file>

<file path=ppt/slides/_rels/slide49.xml.rels><?xml version="1.0" encoding="UTF-8" standalone="yes"?>
<Relationships xmlns="http://schemas.openxmlformats.org/package/2006/relationships"><Relationship Id="rId2" Type="http://schemas.openxmlformats.org/officeDocument/2006/relationships/image" Target="../media/image91.png"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3" Type="http://schemas.openxmlformats.org/officeDocument/2006/relationships/image" Target="../media/image20.emf" /><Relationship Id="rId2" Type="http://schemas.openxmlformats.org/officeDocument/2006/relationships/image" Target="../media/image19.png" /><Relationship Id="rId1" Type="http://schemas.openxmlformats.org/officeDocument/2006/relationships/slideLayout" Target="../slideLayouts/slideLayout2.xml" /></Relationships>
</file>

<file path=ppt/slides/_rels/slide50.xml.rels><?xml version="1.0" encoding="UTF-8" standalone="yes"?>
<Relationships xmlns="http://schemas.openxmlformats.org/package/2006/relationships"><Relationship Id="rId3" Type="http://schemas.openxmlformats.org/officeDocument/2006/relationships/image" Target="../media/image93.jpg" /><Relationship Id="rId2" Type="http://schemas.openxmlformats.org/officeDocument/2006/relationships/image" Target="../media/image92.png" /><Relationship Id="rId1" Type="http://schemas.openxmlformats.org/officeDocument/2006/relationships/slideLayout" Target="../slideLayouts/slideLayout2.xml" /></Relationships>
</file>

<file path=ppt/slides/_rels/slide51.xml.rels><?xml version="1.0" encoding="UTF-8" standalone="yes"?>
<Relationships xmlns="http://schemas.openxmlformats.org/package/2006/relationships"><Relationship Id="rId2" Type="http://schemas.openxmlformats.org/officeDocument/2006/relationships/image" Target="../media/image94.png" /><Relationship Id="rId1" Type="http://schemas.openxmlformats.org/officeDocument/2006/relationships/slideLayout" Target="../slideLayouts/slideLayout2.xml" /></Relationships>
</file>

<file path=ppt/slides/_rels/slide52.xml.rels><?xml version="1.0" encoding="UTF-8" standalone="yes"?>
<Relationships xmlns="http://schemas.openxmlformats.org/package/2006/relationships"><Relationship Id="rId3" Type="http://schemas.openxmlformats.org/officeDocument/2006/relationships/image" Target="../media/image96.jpeg" /><Relationship Id="rId2" Type="http://schemas.openxmlformats.org/officeDocument/2006/relationships/image" Target="../media/image95.jpeg" /><Relationship Id="rId1" Type="http://schemas.openxmlformats.org/officeDocument/2006/relationships/slideLayout" Target="../slideLayouts/slideLayout2.xml" /><Relationship Id="rId4" Type="http://schemas.openxmlformats.org/officeDocument/2006/relationships/image" Target="../media/image97.png" /></Relationships>
</file>

<file path=ppt/slides/_rels/slide53.xml.rels><?xml version="1.0" encoding="UTF-8" standalone="yes"?>
<Relationships xmlns="http://schemas.openxmlformats.org/package/2006/relationships"><Relationship Id="rId3" Type="http://schemas.openxmlformats.org/officeDocument/2006/relationships/image" Target="../media/image99.png" /><Relationship Id="rId2" Type="http://schemas.openxmlformats.org/officeDocument/2006/relationships/image" Target="../media/image98.png" /><Relationship Id="rId1" Type="http://schemas.openxmlformats.org/officeDocument/2006/relationships/slideLayout" Target="../slideLayouts/slideLayout2.xml" /></Relationships>
</file>

<file path=ppt/slides/_rels/slide54.xml.rels><?xml version="1.0" encoding="UTF-8" standalone="yes"?>
<Relationships xmlns="http://schemas.openxmlformats.org/package/2006/relationships"><Relationship Id="rId3" Type="http://schemas.openxmlformats.org/officeDocument/2006/relationships/image" Target="../media/image101.png" /><Relationship Id="rId2" Type="http://schemas.openxmlformats.org/officeDocument/2006/relationships/image" Target="../media/image100.png" /><Relationship Id="rId1" Type="http://schemas.openxmlformats.org/officeDocument/2006/relationships/slideLayout" Target="../slideLayouts/slideLayout2.xml" /></Relationships>
</file>

<file path=ppt/slides/_rels/slide55.xml.rels><?xml version="1.0" encoding="UTF-8" standalone="yes"?>
<Relationships xmlns="http://schemas.openxmlformats.org/package/2006/relationships"><Relationship Id="rId3" Type="http://schemas.openxmlformats.org/officeDocument/2006/relationships/image" Target="../media/image103.png" /><Relationship Id="rId2" Type="http://schemas.openxmlformats.org/officeDocument/2006/relationships/image" Target="../media/image102.png" /><Relationship Id="rId1" Type="http://schemas.openxmlformats.org/officeDocument/2006/relationships/slideLayout" Target="../slideLayouts/slideLayout2.xml" /><Relationship Id="rId5" Type="http://schemas.openxmlformats.org/officeDocument/2006/relationships/image" Target="../media/image105.png" /><Relationship Id="rId4" Type="http://schemas.openxmlformats.org/officeDocument/2006/relationships/image" Target="../media/image104.png" /></Relationships>
</file>

<file path=ppt/slides/_rels/slide56.xml.rels><?xml version="1.0" encoding="UTF-8" standalone="yes"?>
<Relationships xmlns="http://schemas.openxmlformats.org/package/2006/relationships"><Relationship Id="rId3" Type="http://schemas.openxmlformats.org/officeDocument/2006/relationships/image" Target="../media/image107.jpg" /><Relationship Id="rId2" Type="http://schemas.openxmlformats.org/officeDocument/2006/relationships/image" Target="../media/image106.png" /><Relationship Id="rId1" Type="http://schemas.openxmlformats.org/officeDocument/2006/relationships/slideLayout" Target="../slideLayouts/slideLayout2.xml" /></Relationships>
</file>

<file path=ppt/slides/_rels/slide57.xml.rels><?xml version="1.0" encoding="UTF-8" standalone="yes"?>
<Relationships xmlns="http://schemas.openxmlformats.org/package/2006/relationships"><Relationship Id="rId3" Type="http://schemas.openxmlformats.org/officeDocument/2006/relationships/image" Target="../media/image109.jpg" /><Relationship Id="rId2" Type="http://schemas.openxmlformats.org/officeDocument/2006/relationships/image" Target="../media/image108.jpg" /><Relationship Id="rId1" Type="http://schemas.openxmlformats.org/officeDocument/2006/relationships/slideLayout" Target="../slideLayouts/slideLayout2.xml" /></Relationships>
</file>

<file path=ppt/slides/_rels/slide58.xml.rels><?xml version="1.0" encoding="UTF-8" standalone="yes"?>
<Relationships xmlns="http://schemas.openxmlformats.org/package/2006/relationships"><Relationship Id="rId3" Type="http://schemas.openxmlformats.org/officeDocument/2006/relationships/image" Target="../media/image111.png" /><Relationship Id="rId2" Type="http://schemas.openxmlformats.org/officeDocument/2006/relationships/image" Target="../media/image110.png" /><Relationship Id="rId1" Type="http://schemas.openxmlformats.org/officeDocument/2006/relationships/slideLayout" Target="../slideLayouts/slideLayout2.xml" /></Relationships>
</file>

<file path=ppt/slides/_rels/slide59.xml.rels><?xml version="1.0" encoding="UTF-8" standalone="yes"?>
<Relationships xmlns="http://schemas.openxmlformats.org/package/2006/relationships"><Relationship Id="rId2" Type="http://schemas.openxmlformats.org/officeDocument/2006/relationships/image" Target="../media/image112.pn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2" Type="http://schemas.openxmlformats.org/officeDocument/2006/relationships/image" Target="../media/image21.png" /><Relationship Id="rId1" Type="http://schemas.openxmlformats.org/officeDocument/2006/relationships/slideLayout" Target="../slideLayouts/slideLayout2.xml" /></Relationships>
</file>

<file path=ppt/slides/_rels/slide60.xml.rels><?xml version="1.0" encoding="UTF-8" standalone="yes"?>
<Relationships xmlns="http://schemas.openxmlformats.org/package/2006/relationships"><Relationship Id="rId3" Type="http://schemas.openxmlformats.org/officeDocument/2006/relationships/image" Target="../media/image114.png" /><Relationship Id="rId2" Type="http://schemas.openxmlformats.org/officeDocument/2006/relationships/image" Target="../media/image113.png" /><Relationship Id="rId1" Type="http://schemas.openxmlformats.org/officeDocument/2006/relationships/slideLayout" Target="../slideLayouts/slideLayout2.xml" /></Relationships>
</file>

<file path=ppt/slides/_rels/slide61.xml.rels><?xml version="1.0" encoding="UTF-8" standalone="yes"?>
<Relationships xmlns="http://schemas.openxmlformats.org/package/2006/relationships"><Relationship Id="rId3" Type="http://schemas.openxmlformats.org/officeDocument/2006/relationships/image" Target="../media/image116.png" /><Relationship Id="rId2" Type="http://schemas.openxmlformats.org/officeDocument/2006/relationships/image" Target="../media/image115.png" /><Relationship Id="rId1" Type="http://schemas.openxmlformats.org/officeDocument/2006/relationships/slideLayout" Target="../slideLayouts/slideLayout2.xml" /><Relationship Id="rId6" Type="http://schemas.openxmlformats.org/officeDocument/2006/relationships/image" Target="../media/image119.png" /><Relationship Id="rId5" Type="http://schemas.openxmlformats.org/officeDocument/2006/relationships/image" Target="../media/image118.png" /><Relationship Id="rId4" Type="http://schemas.openxmlformats.org/officeDocument/2006/relationships/image" Target="../media/image117.png" /></Relationships>
</file>

<file path=ppt/slides/_rels/slide62.xml.rels><?xml version="1.0" encoding="UTF-8" standalone="yes"?>
<Relationships xmlns="http://schemas.openxmlformats.org/package/2006/relationships"><Relationship Id="rId2" Type="http://schemas.openxmlformats.org/officeDocument/2006/relationships/image" Target="../media/image120.png" /><Relationship Id="rId1" Type="http://schemas.openxmlformats.org/officeDocument/2006/relationships/slideLayout" Target="../slideLayouts/slideLayout2.xml" /></Relationships>
</file>

<file path=ppt/slides/_rels/slide63.xml.rels><?xml version="1.0" encoding="UTF-8" standalone="yes"?>
<Relationships xmlns="http://schemas.openxmlformats.org/package/2006/relationships"><Relationship Id="rId3" Type="http://schemas.openxmlformats.org/officeDocument/2006/relationships/image" Target="../media/image122.png" /><Relationship Id="rId2" Type="http://schemas.openxmlformats.org/officeDocument/2006/relationships/image" Target="../media/image121.png" /><Relationship Id="rId1" Type="http://schemas.openxmlformats.org/officeDocument/2006/relationships/slideLayout" Target="../slideLayouts/slideLayout2.xml" /></Relationships>
</file>

<file path=ppt/slides/_rels/slide64.xml.rels><?xml version="1.0" encoding="UTF-8" standalone="yes"?>
<Relationships xmlns="http://schemas.openxmlformats.org/package/2006/relationships"><Relationship Id="rId2" Type="http://schemas.openxmlformats.org/officeDocument/2006/relationships/image" Target="../media/image123.png" /><Relationship Id="rId1" Type="http://schemas.openxmlformats.org/officeDocument/2006/relationships/slideLayout" Target="../slideLayouts/slideLayout2.xml" /></Relationships>
</file>

<file path=ppt/slides/_rels/slide65.xml.rels><?xml version="1.0" encoding="UTF-8" standalone="yes"?>
<Relationships xmlns="http://schemas.openxmlformats.org/package/2006/relationships"><Relationship Id="rId3" Type="http://schemas.openxmlformats.org/officeDocument/2006/relationships/image" Target="../media/image125.png" /><Relationship Id="rId2" Type="http://schemas.openxmlformats.org/officeDocument/2006/relationships/image" Target="../media/image124.png" /><Relationship Id="rId1" Type="http://schemas.openxmlformats.org/officeDocument/2006/relationships/slideLayout" Target="../slideLayouts/slideLayout2.xml" /><Relationship Id="rId5" Type="http://schemas.openxmlformats.org/officeDocument/2006/relationships/image" Target="../media/image127.png" /><Relationship Id="rId4" Type="http://schemas.openxmlformats.org/officeDocument/2006/relationships/image" Target="../media/image126.png" /></Relationships>
</file>

<file path=ppt/slides/_rels/slide66.xml.rels><?xml version="1.0" encoding="UTF-8" standalone="yes"?>
<Relationships xmlns="http://schemas.openxmlformats.org/package/2006/relationships"><Relationship Id="rId2" Type="http://schemas.openxmlformats.org/officeDocument/2006/relationships/image" Target="../media/image128.png" /><Relationship Id="rId1" Type="http://schemas.openxmlformats.org/officeDocument/2006/relationships/slideLayout" Target="../slideLayouts/slideLayout2.xml" /></Relationships>
</file>

<file path=ppt/slides/_rels/slide67.xml.rels><?xml version="1.0" encoding="UTF-8" standalone="yes"?>
<Relationships xmlns="http://schemas.openxmlformats.org/package/2006/relationships"><Relationship Id="rId2" Type="http://schemas.openxmlformats.org/officeDocument/2006/relationships/image" Target="../media/image129.png" /><Relationship Id="rId1" Type="http://schemas.openxmlformats.org/officeDocument/2006/relationships/slideLayout" Target="../slideLayouts/slideLayout2.xml" /></Relationships>
</file>

<file path=ppt/slides/_rels/slide68.xml.rels><?xml version="1.0" encoding="UTF-8" standalone="yes"?>
<Relationships xmlns="http://schemas.openxmlformats.org/package/2006/relationships"><Relationship Id="rId2" Type="http://schemas.openxmlformats.org/officeDocument/2006/relationships/image" Target="../media/image130.jpg" /><Relationship Id="rId1" Type="http://schemas.openxmlformats.org/officeDocument/2006/relationships/slideLayout" Target="../slideLayouts/slideLayout2.xml" /></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2" Type="http://schemas.openxmlformats.org/officeDocument/2006/relationships/image" Target="../media/image22.png" /><Relationship Id="rId1" Type="http://schemas.openxmlformats.org/officeDocument/2006/relationships/slideLayout" Target="../slideLayouts/slideLayout2.xml" /></Relationships>
</file>

<file path=ppt/slides/_rels/slide70.xml.rels><?xml version="1.0" encoding="UTF-8" standalone="yes"?>
<Relationships xmlns="http://schemas.openxmlformats.org/package/2006/relationships"><Relationship Id="rId3" Type="http://schemas.openxmlformats.org/officeDocument/2006/relationships/image" Target="../media/image132.png" /><Relationship Id="rId2" Type="http://schemas.openxmlformats.org/officeDocument/2006/relationships/image" Target="../media/image131.png" /><Relationship Id="rId1" Type="http://schemas.openxmlformats.org/officeDocument/2006/relationships/slideLayout" Target="../slideLayouts/slideLayout2.xml" /></Relationships>
</file>

<file path=ppt/slides/_rels/slide71.xml.rels><?xml version="1.0" encoding="UTF-8" standalone="yes"?>
<Relationships xmlns="http://schemas.openxmlformats.org/package/2006/relationships"><Relationship Id="rId3" Type="http://schemas.openxmlformats.org/officeDocument/2006/relationships/image" Target="../media/image134.png" /><Relationship Id="rId2" Type="http://schemas.openxmlformats.org/officeDocument/2006/relationships/image" Target="../media/image133.png" /><Relationship Id="rId1" Type="http://schemas.openxmlformats.org/officeDocument/2006/relationships/slideLayout" Target="../slideLayouts/slideLayout2.xml" /></Relationships>
</file>

<file path=ppt/slides/_rels/slide72.xml.rels><?xml version="1.0" encoding="UTF-8" standalone="yes"?>
<Relationships xmlns="http://schemas.openxmlformats.org/package/2006/relationships"><Relationship Id="rId3" Type="http://schemas.openxmlformats.org/officeDocument/2006/relationships/image" Target="../media/image136.png" /><Relationship Id="rId2" Type="http://schemas.openxmlformats.org/officeDocument/2006/relationships/image" Target="../media/image135.png" /><Relationship Id="rId1" Type="http://schemas.openxmlformats.org/officeDocument/2006/relationships/slideLayout" Target="../slideLayouts/slideLayout2.xml" /></Relationships>
</file>

<file path=ppt/slides/_rels/slide73.xml.rels><?xml version="1.0" encoding="UTF-8" standalone="yes"?>
<Relationships xmlns="http://schemas.openxmlformats.org/package/2006/relationships"><Relationship Id="rId3" Type="http://schemas.openxmlformats.org/officeDocument/2006/relationships/image" Target="../media/image138.png" /><Relationship Id="rId2" Type="http://schemas.openxmlformats.org/officeDocument/2006/relationships/image" Target="../media/image137.png" /><Relationship Id="rId1" Type="http://schemas.openxmlformats.org/officeDocument/2006/relationships/slideLayout" Target="../slideLayouts/slideLayout2.xml" /><Relationship Id="rId4" Type="http://schemas.openxmlformats.org/officeDocument/2006/relationships/image" Target="../media/image139.png" /></Relationships>
</file>

<file path=ppt/slides/_rels/slide74.xml.rels><?xml version="1.0" encoding="UTF-8" standalone="yes"?>
<Relationships xmlns="http://schemas.openxmlformats.org/package/2006/relationships"><Relationship Id="rId3" Type="http://schemas.openxmlformats.org/officeDocument/2006/relationships/image" Target="../media/image141.png" /><Relationship Id="rId2" Type="http://schemas.openxmlformats.org/officeDocument/2006/relationships/image" Target="../media/image140.png" /><Relationship Id="rId1" Type="http://schemas.openxmlformats.org/officeDocument/2006/relationships/slideLayout" Target="../slideLayouts/slideLayout2.xml" /></Relationships>
</file>

<file path=ppt/slides/_rels/slide75.xml.rels><?xml version="1.0" encoding="UTF-8" standalone="yes"?>
<Relationships xmlns="http://schemas.openxmlformats.org/package/2006/relationships"><Relationship Id="rId3" Type="http://schemas.openxmlformats.org/officeDocument/2006/relationships/image" Target="../media/image143.png" /><Relationship Id="rId2" Type="http://schemas.openxmlformats.org/officeDocument/2006/relationships/image" Target="../media/image142.png" /><Relationship Id="rId1" Type="http://schemas.openxmlformats.org/officeDocument/2006/relationships/slideLayout" Target="../slideLayouts/slideLayout2.xml" /><Relationship Id="rId4" Type="http://schemas.openxmlformats.org/officeDocument/2006/relationships/image" Target="../media/image144.png" /></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7.xml.rels><?xml version="1.0" encoding="UTF-8" standalone="yes"?>
<Relationships xmlns="http://schemas.openxmlformats.org/package/2006/relationships"><Relationship Id="rId3" Type="http://schemas.openxmlformats.org/officeDocument/2006/relationships/image" Target="../media/image146.png" /><Relationship Id="rId2" Type="http://schemas.openxmlformats.org/officeDocument/2006/relationships/image" Target="../media/image145.png" /><Relationship Id="rId1" Type="http://schemas.openxmlformats.org/officeDocument/2006/relationships/slideLayout" Target="../slideLayouts/slideLayout2.xml" /></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9.xml.rels><?xml version="1.0" encoding="UTF-8" standalone="yes"?>
<Relationships xmlns="http://schemas.openxmlformats.org/package/2006/relationships"><Relationship Id="rId3" Type="http://schemas.openxmlformats.org/officeDocument/2006/relationships/image" Target="../media/image148.png" /><Relationship Id="rId2" Type="http://schemas.openxmlformats.org/officeDocument/2006/relationships/image" Target="../media/image147.png" /><Relationship Id="rId1" Type="http://schemas.openxmlformats.org/officeDocument/2006/relationships/slideLayout" Target="../slideLayouts/slideLayout2.xml" /><Relationship Id="rId5" Type="http://schemas.openxmlformats.org/officeDocument/2006/relationships/image" Target="../media/image150.png" /><Relationship Id="rId4" Type="http://schemas.openxmlformats.org/officeDocument/2006/relationships/image" Target="../media/image149.png" /></Relationships>
</file>

<file path=ppt/slides/_rels/slide8.xml.rels><?xml version="1.0" encoding="UTF-8" standalone="yes"?>
<Relationships xmlns="http://schemas.openxmlformats.org/package/2006/relationships"><Relationship Id="rId3" Type="http://schemas.openxmlformats.org/officeDocument/2006/relationships/image" Target="../media/image24.png" /><Relationship Id="rId2" Type="http://schemas.openxmlformats.org/officeDocument/2006/relationships/image" Target="../media/image23.emf" /><Relationship Id="rId1" Type="http://schemas.openxmlformats.org/officeDocument/2006/relationships/slideLayout" Target="../slideLayouts/slideLayout2.xml" /></Relationships>
</file>

<file path=ppt/slides/_rels/slide80.xml.rels><?xml version="1.0" encoding="UTF-8" standalone="yes"?>
<Relationships xmlns="http://schemas.openxmlformats.org/package/2006/relationships"><Relationship Id="rId3" Type="http://schemas.openxmlformats.org/officeDocument/2006/relationships/image" Target="../media/image152.png" /><Relationship Id="rId2" Type="http://schemas.openxmlformats.org/officeDocument/2006/relationships/image" Target="../media/image151.png" /><Relationship Id="rId1" Type="http://schemas.openxmlformats.org/officeDocument/2006/relationships/slideLayout" Target="../slideLayouts/slideLayout2.xml" /></Relationships>
</file>

<file path=ppt/slides/_rels/slide81.xml.rels><?xml version="1.0" encoding="UTF-8" standalone="yes"?>
<Relationships xmlns="http://schemas.openxmlformats.org/package/2006/relationships"><Relationship Id="rId3" Type="http://schemas.openxmlformats.org/officeDocument/2006/relationships/image" Target="../media/image154.png" /><Relationship Id="rId2" Type="http://schemas.openxmlformats.org/officeDocument/2006/relationships/image" Target="../media/image153.png" /><Relationship Id="rId1" Type="http://schemas.openxmlformats.org/officeDocument/2006/relationships/slideLayout" Target="../slideLayouts/slideLayout2.xml" /><Relationship Id="rId5" Type="http://schemas.openxmlformats.org/officeDocument/2006/relationships/image" Target="../media/image156.png" /><Relationship Id="rId4" Type="http://schemas.openxmlformats.org/officeDocument/2006/relationships/image" Target="../media/image155.png" /></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3.xml.rels><?xml version="1.0" encoding="UTF-8" standalone="yes"?>
<Relationships xmlns="http://schemas.openxmlformats.org/package/2006/relationships"><Relationship Id="rId3" Type="http://schemas.openxmlformats.org/officeDocument/2006/relationships/image" Target="../media/image158.png" /><Relationship Id="rId2" Type="http://schemas.openxmlformats.org/officeDocument/2006/relationships/image" Target="../media/image157.png" /><Relationship Id="rId1" Type="http://schemas.openxmlformats.org/officeDocument/2006/relationships/slideLayout" Target="../slideLayouts/slideLayout2.xml" /><Relationship Id="rId4" Type="http://schemas.openxmlformats.org/officeDocument/2006/relationships/image" Target="../media/image159.png" /></Relationships>
</file>

<file path=ppt/slides/_rels/slide84.xml.rels><?xml version="1.0" encoding="UTF-8" standalone="yes"?>
<Relationships xmlns="http://schemas.openxmlformats.org/package/2006/relationships"><Relationship Id="rId3" Type="http://schemas.openxmlformats.org/officeDocument/2006/relationships/image" Target="../media/image161.png" /><Relationship Id="rId2" Type="http://schemas.openxmlformats.org/officeDocument/2006/relationships/image" Target="../media/image160.png" /><Relationship Id="rId1" Type="http://schemas.openxmlformats.org/officeDocument/2006/relationships/slideLayout" Target="../slideLayouts/slideLayout2.xml" /><Relationship Id="rId4" Type="http://schemas.openxmlformats.org/officeDocument/2006/relationships/image" Target="../media/image162.png" /></Relationships>
</file>

<file path=ppt/slides/_rels/slide85.xml.rels><?xml version="1.0" encoding="UTF-8" standalone="yes"?>
<Relationships xmlns="http://schemas.openxmlformats.org/package/2006/relationships"><Relationship Id="rId2" Type="http://schemas.openxmlformats.org/officeDocument/2006/relationships/image" Target="../media/image163.png" /><Relationship Id="rId1" Type="http://schemas.openxmlformats.org/officeDocument/2006/relationships/slideLayout" Target="../slideLayouts/slideLayout2.xml" /></Relationships>
</file>

<file path=ppt/slides/_rels/slide86.xml.rels><?xml version="1.0" encoding="UTF-8" standalone="yes"?>
<Relationships xmlns="http://schemas.openxmlformats.org/package/2006/relationships"><Relationship Id="rId2" Type="http://schemas.openxmlformats.org/officeDocument/2006/relationships/image" Target="../media/image164.png" /><Relationship Id="rId1" Type="http://schemas.openxmlformats.org/officeDocument/2006/relationships/slideLayout" Target="../slideLayouts/slideLayout2.xml" /></Relationships>
</file>

<file path=ppt/slides/_rels/slide87.xml.rels><?xml version="1.0" encoding="UTF-8" standalone="yes"?>
<Relationships xmlns="http://schemas.openxmlformats.org/package/2006/relationships"><Relationship Id="rId2" Type="http://schemas.openxmlformats.org/officeDocument/2006/relationships/image" Target="../media/image165.png" /><Relationship Id="rId1" Type="http://schemas.openxmlformats.org/officeDocument/2006/relationships/slideLayout" Target="../slideLayouts/slideLayout2.xml" /></Relationships>
</file>

<file path=ppt/slides/_rels/slide88.xml.rels><?xml version="1.0" encoding="UTF-8" standalone="yes"?>
<Relationships xmlns="http://schemas.openxmlformats.org/package/2006/relationships"><Relationship Id="rId2" Type="http://schemas.openxmlformats.org/officeDocument/2006/relationships/image" Target="../media/image166.png" /><Relationship Id="rId1" Type="http://schemas.openxmlformats.org/officeDocument/2006/relationships/slideLayout" Target="../slideLayouts/slideLayout2.xml" /></Relationships>
</file>

<file path=ppt/slides/_rels/slide89.xml.rels><?xml version="1.0" encoding="UTF-8" standalone="yes"?>
<Relationships xmlns="http://schemas.openxmlformats.org/package/2006/relationships"><Relationship Id="rId2" Type="http://schemas.openxmlformats.org/officeDocument/2006/relationships/image" Target="../media/image167.png"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2" Type="http://schemas.openxmlformats.org/officeDocument/2006/relationships/image" Target="../media/image25.emf" /><Relationship Id="rId1" Type="http://schemas.openxmlformats.org/officeDocument/2006/relationships/slideLayout" Target="../slideLayouts/slideLayout2.xml" /></Relationships>
</file>

<file path=ppt/slides/_rels/slide90.xml.rels><?xml version="1.0" encoding="UTF-8" standalone="yes"?>
<Relationships xmlns="http://schemas.openxmlformats.org/package/2006/relationships"><Relationship Id="rId3" Type="http://schemas.openxmlformats.org/officeDocument/2006/relationships/image" Target="../media/image169.png" /><Relationship Id="rId2" Type="http://schemas.openxmlformats.org/officeDocument/2006/relationships/image" Target="../media/image168.png" /><Relationship Id="rId1" Type="http://schemas.openxmlformats.org/officeDocument/2006/relationships/slideLayout" Target="../slideLayouts/slideLayout2.xml" /></Relationships>
</file>

<file path=ppt/slides/_rels/slide91.xml.rels><?xml version="1.0" encoding="UTF-8" standalone="yes"?>
<Relationships xmlns="http://schemas.openxmlformats.org/package/2006/relationships"><Relationship Id="rId3" Type="http://schemas.openxmlformats.org/officeDocument/2006/relationships/image" Target="../media/image171.png" /><Relationship Id="rId2" Type="http://schemas.openxmlformats.org/officeDocument/2006/relationships/image" Target="../media/image170.png" /><Relationship Id="rId1" Type="http://schemas.openxmlformats.org/officeDocument/2006/relationships/slideLayout" Target="../slideLayouts/slideLayout2.xml" /><Relationship Id="rId4" Type="http://schemas.openxmlformats.org/officeDocument/2006/relationships/image" Target="../media/image172.png" /></Relationships>
</file>

<file path=ppt/slides/_rels/slide92.xml.rels><?xml version="1.0" encoding="UTF-8" standalone="yes"?>
<Relationships xmlns="http://schemas.openxmlformats.org/package/2006/relationships"><Relationship Id="rId3" Type="http://schemas.openxmlformats.org/officeDocument/2006/relationships/image" Target="../media/image174.png" /><Relationship Id="rId2" Type="http://schemas.openxmlformats.org/officeDocument/2006/relationships/image" Target="../media/image173.png" /><Relationship Id="rId1" Type="http://schemas.openxmlformats.org/officeDocument/2006/relationships/slideLayout" Target="../slideLayouts/slideLayout2.xml" /></Relationships>
</file>

<file path=ppt/slides/_rels/slide93.xml.rels><?xml version="1.0" encoding="UTF-8" standalone="yes"?>
<Relationships xmlns="http://schemas.openxmlformats.org/package/2006/relationships"><Relationship Id="rId2" Type="http://schemas.openxmlformats.org/officeDocument/2006/relationships/image" Target="../media/image175.png" /><Relationship Id="rId1" Type="http://schemas.openxmlformats.org/officeDocument/2006/relationships/slideLayout" Target="../slideLayouts/slideLayout2.xml" /></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5.xml.rels><?xml version="1.0" encoding="UTF-8" standalone="yes"?>
<Relationships xmlns="http://schemas.openxmlformats.org/package/2006/relationships"><Relationship Id="rId8" Type="http://schemas.openxmlformats.org/officeDocument/2006/relationships/image" Target="../media/image182.png" /><Relationship Id="rId3" Type="http://schemas.openxmlformats.org/officeDocument/2006/relationships/image" Target="../media/image177.png" /><Relationship Id="rId7" Type="http://schemas.openxmlformats.org/officeDocument/2006/relationships/image" Target="../media/image181.png" /><Relationship Id="rId2" Type="http://schemas.openxmlformats.org/officeDocument/2006/relationships/image" Target="../media/image176.png" /><Relationship Id="rId1" Type="http://schemas.openxmlformats.org/officeDocument/2006/relationships/slideLayout" Target="../slideLayouts/slideLayout2.xml" /><Relationship Id="rId6" Type="http://schemas.openxmlformats.org/officeDocument/2006/relationships/image" Target="../media/image180.png" /><Relationship Id="rId5" Type="http://schemas.openxmlformats.org/officeDocument/2006/relationships/image" Target="../media/image179.png" /><Relationship Id="rId4" Type="http://schemas.openxmlformats.org/officeDocument/2006/relationships/image" Target="../media/image178.png" /></Relationships>
</file>

<file path=ppt/slides/_rels/slide96.xml.rels><?xml version="1.0" encoding="UTF-8" standalone="yes"?>
<Relationships xmlns="http://schemas.openxmlformats.org/package/2006/relationships"><Relationship Id="rId3" Type="http://schemas.openxmlformats.org/officeDocument/2006/relationships/image" Target="../media/image184.png" /><Relationship Id="rId2" Type="http://schemas.openxmlformats.org/officeDocument/2006/relationships/image" Target="../media/image183.png" /><Relationship Id="rId1" Type="http://schemas.openxmlformats.org/officeDocument/2006/relationships/slideLayout" Target="../slideLayouts/slideLayout2.xml" /><Relationship Id="rId4" Type="http://schemas.openxmlformats.org/officeDocument/2006/relationships/image" Target="../media/image185.png" /></Relationships>
</file>

<file path=ppt/slides/_rels/slide97.xml.rels><?xml version="1.0" encoding="UTF-8" standalone="yes"?>
<Relationships xmlns="http://schemas.openxmlformats.org/package/2006/relationships"><Relationship Id="rId3" Type="http://schemas.openxmlformats.org/officeDocument/2006/relationships/image" Target="../media/image187.png" /><Relationship Id="rId2" Type="http://schemas.openxmlformats.org/officeDocument/2006/relationships/image" Target="../media/image186.png" /><Relationship Id="rId1" Type="http://schemas.openxmlformats.org/officeDocument/2006/relationships/slideLayout" Target="../slideLayouts/slideLayout2.xml" /></Relationships>
</file>

<file path=ppt/slides/_rels/slide98.xml.rels><?xml version="1.0" encoding="UTF-8" standalone="yes"?>
<Relationships xmlns="http://schemas.openxmlformats.org/package/2006/relationships"><Relationship Id="rId3" Type="http://schemas.openxmlformats.org/officeDocument/2006/relationships/image" Target="../media/image189.png" /><Relationship Id="rId2" Type="http://schemas.openxmlformats.org/officeDocument/2006/relationships/image" Target="../media/image188.png" /><Relationship Id="rId1" Type="http://schemas.openxmlformats.org/officeDocument/2006/relationships/slideLayout" Target="../slideLayouts/slideLayout2.xml" /><Relationship Id="rId4" Type="http://schemas.openxmlformats.org/officeDocument/2006/relationships/image" Target="../media/image190.png" /></Relationships>
</file>

<file path=ppt/slides/_rels/slide99.xml.rels><?xml version="1.0" encoding="UTF-8" standalone="yes"?>
<Relationships xmlns="http://schemas.openxmlformats.org/package/2006/relationships"><Relationship Id="rId3" Type="http://schemas.openxmlformats.org/officeDocument/2006/relationships/image" Target="../media/image192.jpeg" /><Relationship Id="rId2" Type="http://schemas.openxmlformats.org/officeDocument/2006/relationships/image" Target="../media/image191.png"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03166" y="606989"/>
            <a:ext cx="5088834" cy="1465765"/>
          </a:xfrm>
        </p:spPr>
        <p:txBody>
          <a:bodyPr>
            <a:normAutofit fontScale="90000"/>
          </a:bodyPr>
          <a:lstStyle/>
          <a:p>
            <a:pPr rtl="1"/>
            <a:r>
              <a:rPr lang="fa-IR" sz="2200" b="1" i="1">
                <a:solidFill>
                  <a:schemeClr val="tx1"/>
                </a:solidFill>
              </a:rPr>
              <a:t>آشنایی با سازه های پیش تنیده </a:t>
            </a:r>
            <a:br>
              <a:rPr lang="en-US" sz="2200"/>
            </a:br>
            <a:br>
              <a:rPr lang="en-US" sz="2200"/>
            </a:br>
            <a:r>
              <a:rPr lang="fa-IR" sz="2200" b="1">
                <a:solidFill>
                  <a:srgbClr val="00B050"/>
                </a:solidFill>
              </a:rPr>
              <a:t>طراحی سقف های پس کشیده</a:t>
            </a:r>
            <a:r>
              <a:rPr lang="en-US" sz="2200" b="1">
                <a:solidFill>
                  <a:srgbClr val="00B050"/>
                </a:solidFill>
              </a:rPr>
              <a:t>  </a:t>
            </a:r>
            <a:br>
              <a:rPr lang="en-US"/>
            </a:br>
            <a:endParaRPr lang="en-US"/>
          </a:p>
        </p:txBody>
      </p:sp>
      <p:sp>
        <p:nvSpPr>
          <p:cNvPr id="6" name="Rectangle 2"/>
          <p:cNvSpPr>
            <a:spLocks noChangeArrowheads="1"/>
          </p:cNvSpPr>
          <p:nvPr/>
        </p:nvSpPr>
        <p:spPr bwMode="auto">
          <a:xfrm>
            <a:off x="3709116" y="28333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5042" y="1170569"/>
            <a:ext cx="5802788" cy="45168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a:spLocks noChangeArrowheads="1"/>
          </p:cNvSpPr>
          <p:nvPr/>
        </p:nvSpPr>
        <p:spPr bwMode="auto">
          <a:xfrm>
            <a:off x="-48384" y="398890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790" y="312116"/>
            <a:ext cx="5138096" cy="3443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4946837" y="-381001"/>
            <a:ext cx="849918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07" y="4272924"/>
            <a:ext cx="2162754" cy="216729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0312" y="4272924"/>
            <a:ext cx="2659079" cy="2138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712976" y="3244334"/>
            <a:ext cx="296876" cy="369332"/>
          </a:xfrm>
          <a:prstGeom prst="rect">
            <a:avLst/>
          </a:prstGeom>
        </p:spPr>
        <p:txBody>
          <a:bodyPr wrap="none" anchor="b">
            <a:spAutoFit/>
          </a:bodyPr>
          <a:lstStyle/>
          <a:p>
            <a:r>
              <a:rPr lang="fa-IR"/>
              <a:t>ر</a:t>
            </a:r>
            <a:endParaRPr lang="en-US"/>
          </a:p>
        </p:txBody>
      </p:sp>
      <p:sp>
        <p:nvSpPr>
          <p:cNvPr id="3" name="Rectangle 2"/>
          <p:cNvSpPr/>
          <p:nvPr/>
        </p:nvSpPr>
        <p:spPr>
          <a:xfrm>
            <a:off x="5672261" y="5771792"/>
            <a:ext cx="1577676" cy="461665"/>
          </a:xfrm>
          <a:prstGeom prst="rect">
            <a:avLst/>
          </a:prstGeom>
        </p:spPr>
        <p:txBody>
          <a:bodyPr wrap="none">
            <a:spAutoFit/>
          </a:bodyPr>
          <a:lstStyle/>
          <a:p>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09125538740</a:t>
            </a:r>
            <a:endParaRPr lang="en-US" sz="2400">
              <a:solidFill>
                <a:srgbClr val="FFC000"/>
              </a:solidFill>
            </a:endParaRPr>
          </a:p>
        </p:txBody>
      </p:sp>
      <p:sp>
        <p:nvSpPr>
          <p:cNvPr id="7" name="Rectangle 6"/>
          <p:cNvSpPr/>
          <p:nvPr/>
        </p:nvSpPr>
        <p:spPr>
          <a:xfrm>
            <a:off x="7582807" y="6209386"/>
            <a:ext cx="3735023" cy="461665"/>
          </a:xfrm>
          <a:prstGeom prst="rect">
            <a:avLst/>
          </a:prstGeom>
        </p:spPr>
        <p:txBody>
          <a:bodyPr wrap="square">
            <a:spAutoFit/>
          </a:bodyPr>
          <a:lstStyle/>
          <a:p>
            <a:r>
              <a:rPr lang="en-US"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                </a:t>
            </a:r>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مهندس مجتبی حاجی پور</a:t>
            </a:r>
            <a:endParaRPr lang="en-US" sz="2400">
              <a:solidFill>
                <a:srgbClr val="FFC000"/>
              </a:solidFill>
            </a:endParaRPr>
          </a:p>
        </p:txBody>
      </p:sp>
      <p:sp>
        <p:nvSpPr>
          <p:cNvPr id="8" name="Rectangle 7"/>
          <p:cNvSpPr/>
          <p:nvPr/>
        </p:nvSpPr>
        <p:spPr>
          <a:xfrm>
            <a:off x="5672261" y="6348027"/>
            <a:ext cx="1577676" cy="461665"/>
          </a:xfrm>
          <a:prstGeom prst="rect">
            <a:avLst/>
          </a:prstGeom>
        </p:spPr>
        <p:txBody>
          <a:bodyPr wrap="none">
            <a:spAutoFit/>
          </a:bodyPr>
          <a:lstStyle/>
          <a:p>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09123518924</a:t>
            </a:r>
            <a:endParaRPr lang="en-US" sz="2400">
              <a:solidFill>
                <a:srgbClr val="FFC000"/>
              </a:solidFill>
            </a:endParaRPr>
          </a:p>
        </p:txBody>
      </p:sp>
      <p:sp>
        <p:nvSpPr>
          <p:cNvPr id="9" name="Rectangle 8"/>
          <p:cNvSpPr/>
          <p:nvPr/>
        </p:nvSpPr>
        <p:spPr>
          <a:xfrm>
            <a:off x="7321461" y="5791403"/>
            <a:ext cx="4017446" cy="461665"/>
          </a:xfrm>
          <a:prstGeom prst="rect">
            <a:avLst/>
          </a:prstGeom>
        </p:spPr>
        <p:txBody>
          <a:bodyPr wrap="none">
            <a:spAutoFit/>
          </a:bodyPr>
          <a:lstStyle/>
          <a:p>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مجید نورمحمدی   دانشجوی دکتری سازه </a:t>
            </a:r>
            <a:endParaRPr lang="en-US" sz="2400"/>
          </a:p>
        </p:txBody>
      </p:sp>
    </p:spTree>
    <p:extLst>
      <p:ext uri="{BB962C8B-B14F-4D97-AF65-F5344CB8AC3E}">
        <p14:creationId xmlns:p14="http://schemas.microsoft.com/office/powerpoint/2010/main" val="1704223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747" y="22030"/>
            <a:ext cx="9404723" cy="1400530"/>
          </a:xfrm>
        </p:spPr>
        <p:txBody>
          <a:bodyPr/>
          <a:lstStyle/>
          <a:p>
            <a:pPr algn="r"/>
            <a:r>
              <a:rPr lang="en-US" sz="4400" dirty="0">
                <a:latin typeface="Times New Roman" panose="02020603050405020304" pitchFamily="18" charset="0"/>
                <a:ea typeface="Times New Roman" panose="02020603050405020304" pitchFamily="18" charset="0"/>
                <a:cs typeface="B Zar" panose="00000400000000000000" pitchFamily="2" charset="-78"/>
              </a:rPr>
              <a:t> </a:t>
            </a:r>
            <a:r>
              <a:rPr lang="fa-IR" sz="3200" dirty="0">
                <a:solidFill>
                  <a:srgbClr val="FFC000"/>
                </a:solidFill>
                <a:latin typeface="Times New Roman" panose="02020603050405020304" pitchFamily="18" charset="0"/>
                <a:ea typeface="Times New Roman" panose="02020603050405020304" pitchFamily="18" charset="0"/>
                <a:cs typeface="B Zar" panose="00000400000000000000" pitchFamily="2" charset="-78"/>
              </a:rPr>
              <a:t>پروسه پیش کشیدگی </a:t>
            </a:r>
            <a:endParaRPr lang="en-US" sz="3200" dirty="0">
              <a:solidFill>
                <a:srgbClr val="FFC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747" y="895173"/>
            <a:ext cx="6503967" cy="3302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231" y="4421510"/>
            <a:ext cx="6541483" cy="23461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474867" y="5645426"/>
            <a:ext cx="3762976" cy="707886"/>
          </a:xfrm>
          <a:prstGeom prst="rect">
            <a:avLst/>
          </a:prstGeom>
        </p:spPr>
        <p:txBody>
          <a:bodyPr wrap="square">
            <a:spAutoFit/>
          </a:bodyPr>
          <a:lstStyle/>
          <a:p>
            <a:pPr algn="r"/>
            <a:r>
              <a:rPr lang="fa-IR" sz="2000" dirty="0">
                <a:latin typeface="Times New Roman" panose="02020603050405020304" pitchFamily="18" charset="0"/>
                <a:ea typeface="Times New Roman" panose="02020603050405020304" pitchFamily="18" charset="0"/>
                <a:cs typeface="B Zar" panose="00000400000000000000" pitchFamily="2" charset="-78"/>
              </a:rPr>
              <a:t>خط تولید اعضای پیش کشیده که معمولا اعضا </a:t>
            </a:r>
            <a:r>
              <a:rPr lang="fa-IR" sz="2000" dirty="0" err="1">
                <a:latin typeface="Times New Roman" panose="02020603050405020304" pitchFamily="18" charset="0"/>
                <a:ea typeface="Times New Roman" panose="02020603050405020304" pitchFamily="18" charset="0"/>
                <a:cs typeface="B Zar" panose="00000400000000000000" pitchFamily="2" charset="-78"/>
              </a:rPr>
              <a:t>بصورت</a:t>
            </a:r>
            <a:r>
              <a:rPr lang="fa-IR" sz="2000" dirty="0">
                <a:latin typeface="Times New Roman" panose="02020603050405020304" pitchFamily="18" charset="0"/>
                <a:ea typeface="Times New Roman" panose="02020603050405020304" pitchFamily="18" charset="0"/>
                <a:cs typeface="B Zar" panose="00000400000000000000" pitchFamily="2" charset="-78"/>
              </a:rPr>
              <a:t> طولی قرار می گیرند</a:t>
            </a:r>
            <a:endParaRPr lang="en-US" sz="2000" dirty="0"/>
          </a:p>
        </p:txBody>
      </p:sp>
      <p:sp>
        <p:nvSpPr>
          <p:cNvPr id="6" name="Rectangle 5"/>
          <p:cNvSpPr/>
          <p:nvPr/>
        </p:nvSpPr>
        <p:spPr>
          <a:xfrm>
            <a:off x="7188714" y="1502869"/>
            <a:ext cx="3626722" cy="707886"/>
          </a:xfrm>
          <a:prstGeom prst="rect">
            <a:avLst/>
          </a:prstGeom>
        </p:spPr>
        <p:txBody>
          <a:bodyPr wrap="square">
            <a:spAutoFit/>
          </a:bodyPr>
          <a:lstStyle/>
          <a:p>
            <a:pPr algn="r" rtl="1"/>
            <a:r>
              <a:rPr lang="fa-IR" sz="2000" dirty="0">
                <a:latin typeface="Times New Roman" panose="02020603050405020304" pitchFamily="18" charset="0"/>
                <a:ea typeface="Times New Roman" panose="02020603050405020304" pitchFamily="18" charset="0"/>
                <a:cs typeface="B Zar" panose="00000400000000000000" pitchFamily="2" charset="-78"/>
              </a:rPr>
              <a:t>در این روش کابل ها باید بدون </a:t>
            </a:r>
            <a:r>
              <a:rPr lang="fa-IR" sz="2000" dirty="0" err="1">
                <a:latin typeface="Times New Roman" panose="02020603050405020304" pitchFamily="18" charset="0"/>
                <a:ea typeface="Times New Roman" panose="02020603050405020304" pitchFamily="18" charset="0"/>
                <a:cs typeface="B Zar" panose="00000400000000000000" pitchFamily="2" charset="-78"/>
              </a:rPr>
              <a:t>قلاف</a:t>
            </a:r>
            <a:r>
              <a:rPr lang="fa-IR" sz="2000" dirty="0">
                <a:latin typeface="Times New Roman" panose="02020603050405020304" pitchFamily="18" charset="0"/>
                <a:ea typeface="Times New Roman" panose="02020603050405020304" pitchFamily="18" charset="0"/>
                <a:cs typeface="B Zar" panose="00000400000000000000" pitchFamily="2" charset="-78"/>
              </a:rPr>
              <a:t> بوده تا بخوبی به بتن بچسبد.</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4988432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322" y="1421439"/>
            <a:ext cx="4729989" cy="336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2525" y="1421439"/>
            <a:ext cx="5119979" cy="336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247447" y="4995861"/>
            <a:ext cx="3530134" cy="369332"/>
          </a:xfrm>
          <a:prstGeom prst="rect">
            <a:avLst/>
          </a:prstGeom>
        </p:spPr>
        <p:txBody>
          <a:bodyPr wrap="none">
            <a:spAutoFit/>
          </a:bodyPr>
          <a:lstStyle/>
          <a:p>
            <a:r>
              <a:rPr lang="fa-IR">
                <a:latin typeface="Times New Roman" panose="02020603050405020304" pitchFamily="18" charset="0"/>
                <a:ea typeface="Times New Roman" panose="02020603050405020304" pitchFamily="18" charset="0"/>
                <a:cs typeface="B Zar" panose="00000400000000000000" pitchFamily="2" charset="-78"/>
              </a:rPr>
              <a:t>آلودگی محیط زیست توسط کارخانه شن و ماسه </a:t>
            </a:r>
            <a:endParaRPr lang="en-US"/>
          </a:p>
        </p:txBody>
      </p:sp>
      <p:sp>
        <p:nvSpPr>
          <p:cNvPr id="5" name="Rectangle 4"/>
          <p:cNvSpPr/>
          <p:nvPr/>
        </p:nvSpPr>
        <p:spPr>
          <a:xfrm>
            <a:off x="1246449" y="4995861"/>
            <a:ext cx="3156633" cy="369332"/>
          </a:xfrm>
          <a:prstGeom prst="rect">
            <a:avLst/>
          </a:prstGeom>
        </p:spPr>
        <p:txBody>
          <a:bodyPr wrap="none">
            <a:spAutoFit/>
          </a:bodyPr>
          <a:lstStyle/>
          <a:p>
            <a:r>
              <a:rPr lang="fa-IR">
                <a:latin typeface="Times New Roman" panose="02020603050405020304" pitchFamily="18" charset="0"/>
                <a:ea typeface="Times New Roman" panose="02020603050405020304" pitchFamily="18" charset="0"/>
                <a:cs typeface="B Zar" panose="00000400000000000000" pitchFamily="2" charset="-78"/>
              </a:rPr>
              <a:t>آلودگی محیط زیست توسط کارخانه فولاد </a:t>
            </a:r>
            <a:endParaRPr lang="en-US"/>
          </a:p>
        </p:txBody>
      </p:sp>
    </p:spTree>
    <p:extLst>
      <p:ext uri="{BB962C8B-B14F-4D97-AF65-F5344CB8AC3E}">
        <p14:creationId xmlns:p14="http://schemas.microsoft.com/office/powerpoint/2010/main" val="28677922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912" y="137449"/>
            <a:ext cx="9404723" cy="1400530"/>
          </a:xfrm>
        </p:spPr>
        <p:txBody>
          <a:bodyPr/>
          <a:lstStyle/>
          <a:p>
            <a:pPr algn="r"/>
            <a:r>
              <a:rPr lang="fa-IR" sz="3200" err="1">
                <a:solidFill>
                  <a:srgbClr val="FFC000"/>
                </a:solidFill>
              </a:rPr>
              <a:t>کاور</a:t>
            </a:r>
            <a:r>
              <a:rPr lang="fa-IR" sz="3200">
                <a:solidFill>
                  <a:srgbClr val="FFC000"/>
                </a:solidFill>
              </a:rPr>
              <a:t> روی </a:t>
            </a:r>
            <a:r>
              <a:rPr lang="fa-IR" sz="3200" err="1">
                <a:solidFill>
                  <a:srgbClr val="FFC000"/>
                </a:solidFill>
              </a:rPr>
              <a:t>تاندون</a:t>
            </a:r>
            <a:r>
              <a:rPr lang="fa-IR" sz="3200">
                <a:solidFill>
                  <a:srgbClr val="FFC000"/>
                </a:solidFill>
              </a:rPr>
              <a:t> ها :</a:t>
            </a:r>
            <a:br>
              <a:rPr lang="en-US"/>
            </a:br>
            <a:endParaRPr lang="en-US"/>
          </a:p>
        </p:txBody>
      </p:sp>
      <p:sp>
        <p:nvSpPr>
          <p:cNvPr id="4" name="Rectangle 2"/>
          <p:cNvSpPr>
            <a:spLocks noChangeArrowheads="1"/>
          </p:cNvSpPr>
          <p:nvPr/>
        </p:nvSpPr>
        <p:spPr bwMode="auto">
          <a:xfrm>
            <a:off x="553790" y="360608"/>
            <a:ext cx="1870487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836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789" y="360609"/>
            <a:ext cx="6695149" cy="59851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182382" y="6296025"/>
            <a:ext cx="3946914" cy="369332"/>
          </a:xfrm>
          <a:prstGeom prst="rect">
            <a:avLst/>
          </a:prstGeom>
        </p:spPr>
        <p:txBody>
          <a:bodyPr wrap="none">
            <a:spAutoFit/>
          </a:bodyPr>
          <a:lstStyle/>
          <a:p>
            <a:r>
              <a:rPr lang="fa-IR" err="1">
                <a:latin typeface="Times New Roman" panose="02020603050405020304" pitchFamily="18" charset="0"/>
                <a:ea typeface="Times New Roman" panose="02020603050405020304" pitchFamily="18" charset="0"/>
                <a:cs typeface="B Zar" panose="00000400000000000000" pitchFamily="2" charset="-78"/>
              </a:rPr>
              <a:t>کاور</a:t>
            </a:r>
            <a:r>
              <a:rPr lang="fa-IR">
                <a:latin typeface="Times New Roman" panose="02020603050405020304" pitchFamily="18" charset="0"/>
                <a:ea typeface="Times New Roman" panose="02020603050405020304" pitchFamily="18" charset="0"/>
                <a:cs typeface="B Zar" panose="00000400000000000000" pitchFamily="2" charset="-78"/>
              </a:rPr>
              <a:t> روی فولاد در شرایط </a:t>
            </a:r>
            <a:r>
              <a:rPr lang="en-US">
                <a:latin typeface="Times New Roman" panose="02020603050405020304" pitchFamily="18" charset="0"/>
                <a:ea typeface="Times New Roman" panose="02020603050405020304" pitchFamily="18" charset="0"/>
                <a:cs typeface="B Zar" panose="00000400000000000000" pitchFamily="2" charset="-78"/>
              </a:rPr>
              <a:t>Expose</a:t>
            </a:r>
            <a:r>
              <a:rPr lang="fa-IR">
                <a:latin typeface="Times New Roman" panose="02020603050405020304" pitchFamily="18" charset="0"/>
                <a:ea typeface="Times New Roman" panose="02020603050405020304" pitchFamily="18" charset="0"/>
                <a:cs typeface="B Zar" panose="00000400000000000000" pitchFamily="2" charset="-78"/>
              </a:rPr>
              <a:t> و </a:t>
            </a:r>
            <a:r>
              <a:rPr lang="en-US">
                <a:latin typeface="Times New Roman" panose="02020603050405020304" pitchFamily="18" charset="0"/>
                <a:ea typeface="Times New Roman" panose="02020603050405020304" pitchFamily="18" charset="0"/>
                <a:cs typeface="B Zar" panose="00000400000000000000" pitchFamily="2" charset="-78"/>
              </a:rPr>
              <a:t>Not expose</a:t>
            </a:r>
            <a:endParaRPr lang="en-US"/>
          </a:p>
        </p:txBody>
      </p:sp>
    </p:spTree>
    <p:extLst>
      <p:ext uri="{BB962C8B-B14F-4D97-AF65-F5344CB8AC3E}">
        <p14:creationId xmlns:p14="http://schemas.microsoft.com/office/powerpoint/2010/main" val="106747777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391477" y="0"/>
            <a:ext cx="2049958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93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826" y="238540"/>
            <a:ext cx="9687339" cy="30735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915985" y="3364173"/>
            <a:ext cx="3235180" cy="369332"/>
          </a:xfrm>
          <a:prstGeom prst="rect">
            <a:avLst/>
          </a:prstGeom>
        </p:spPr>
        <p:txBody>
          <a:bodyPr wrap="none">
            <a:spAutoFit/>
          </a:bodyPr>
          <a:lstStyle/>
          <a:p>
            <a:pPr algn="r" rtl="1"/>
            <a:r>
              <a:rPr lang="fa-IR" err="1">
                <a:latin typeface="Times New Roman" panose="02020603050405020304" pitchFamily="18" charset="0"/>
                <a:ea typeface="Times New Roman" panose="02020603050405020304" pitchFamily="18" charset="0"/>
                <a:cs typeface="B Zar" panose="00000400000000000000" pitchFamily="2" charset="-78"/>
              </a:rPr>
              <a:t>کاور</a:t>
            </a:r>
            <a:r>
              <a:rPr lang="fa-IR">
                <a:latin typeface="Times New Roman" panose="02020603050405020304" pitchFamily="18" charset="0"/>
                <a:ea typeface="Times New Roman" panose="02020603050405020304" pitchFamily="18" charset="0"/>
                <a:cs typeface="B Zar" panose="00000400000000000000" pitchFamily="2" charset="-78"/>
              </a:rPr>
              <a:t> روی فولاد برای محافظت در برابر آتش</a:t>
            </a:r>
            <a:endParaRPr lang="en-US" sz="2000">
              <a:effectLst/>
              <a:latin typeface="Times New Roman" panose="02020603050405020304" pitchFamily="18" charset="0"/>
              <a:ea typeface="Times New Roman" panose="02020603050405020304" pitchFamily="18" charset="0"/>
            </a:endParaRPr>
          </a:p>
        </p:txBody>
      </p:sp>
      <p:sp>
        <p:nvSpPr>
          <p:cNvPr id="6" name="Rectangle 5"/>
          <p:cNvSpPr/>
          <p:nvPr/>
        </p:nvSpPr>
        <p:spPr>
          <a:xfrm>
            <a:off x="1113183" y="4350698"/>
            <a:ext cx="9250017" cy="1569660"/>
          </a:xfrm>
          <a:prstGeom prst="rect">
            <a:avLst/>
          </a:prstGeom>
        </p:spPr>
        <p:txBody>
          <a:bodyPr wrap="square">
            <a:spAutoFit/>
          </a:bodyPr>
          <a:lstStyle/>
          <a:p>
            <a:pPr algn="r" rtl="1"/>
            <a:r>
              <a:rPr lang="fa-IR" sz="2400">
                <a:latin typeface="Times New Roman" panose="02020603050405020304" pitchFamily="18" charset="0"/>
                <a:ea typeface="Times New Roman" panose="02020603050405020304" pitchFamily="18" charset="0"/>
                <a:cs typeface="B Zar" panose="00000400000000000000" pitchFamily="2" charset="-78"/>
              </a:rPr>
              <a:t>در دال های مجاور که </a:t>
            </a:r>
            <a:r>
              <a:rPr lang="en-US" sz="2400">
                <a:latin typeface="Times New Roman" panose="02020603050405020304" pitchFamily="18" charset="0"/>
                <a:ea typeface="Times New Roman" panose="02020603050405020304" pitchFamily="18" charset="0"/>
                <a:cs typeface="B Zar" panose="00000400000000000000" pitchFamily="2" charset="-78"/>
              </a:rPr>
              <a:t>Unrestrained </a:t>
            </a:r>
            <a:r>
              <a:rPr lang="fa-IR" sz="2400">
                <a:latin typeface="Times New Roman" panose="02020603050405020304" pitchFamily="18" charset="0"/>
                <a:ea typeface="Times New Roman" panose="02020603050405020304" pitchFamily="18" charset="0"/>
                <a:cs typeface="B Zar" panose="00000400000000000000" pitchFamily="2" charset="-78"/>
              </a:rPr>
              <a:t> در نظر گرفته می شود </a:t>
            </a:r>
            <a:r>
              <a:rPr lang="fa-IR" sz="2400" err="1">
                <a:latin typeface="Times New Roman" panose="02020603050405020304" pitchFamily="18" charset="0"/>
                <a:ea typeface="Times New Roman" panose="02020603050405020304" pitchFamily="18" charset="0"/>
                <a:cs typeface="B Zar" panose="00000400000000000000" pitchFamily="2" charset="-78"/>
              </a:rPr>
              <a:t>بدلیل</a:t>
            </a:r>
            <a:r>
              <a:rPr lang="fa-IR" sz="2400">
                <a:latin typeface="Times New Roman" panose="02020603050405020304" pitchFamily="18" charset="0"/>
                <a:ea typeface="Times New Roman" panose="02020603050405020304" pitchFamily="18" charset="0"/>
                <a:cs typeface="B Zar" panose="00000400000000000000" pitchFamily="2" charset="-78"/>
              </a:rPr>
              <a:t> </a:t>
            </a:r>
            <a:r>
              <a:rPr lang="fa-IR" sz="2400" err="1">
                <a:latin typeface="Times New Roman" panose="02020603050405020304" pitchFamily="18" charset="0"/>
                <a:ea typeface="Times New Roman" panose="02020603050405020304" pitchFamily="18" charset="0"/>
                <a:cs typeface="B Zar" panose="00000400000000000000" pitchFamily="2" charset="-78"/>
              </a:rPr>
              <a:t>منسط</a:t>
            </a:r>
            <a:r>
              <a:rPr lang="fa-IR" sz="2400">
                <a:latin typeface="Times New Roman" panose="02020603050405020304" pitchFamily="18" charset="0"/>
                <a:ea typeface="Times New Roman" panose="02020603050405020304" pitchFamily="18" charset="0"/>
                <a:cs typeface="B Zar" panose="00000400000000000000" pitchFamily="2" charset="-78"/>
              </a:rPr>
              <a:t> شدن دال </a:t>
            </a:r>
            <a:r>
              <a:rPr lang="fa-IR" sz="2400" err="1">
                <a:latin typeface="Times New Roman" panose="02020603050405020304" pitchFamily="18" charset="0"/>
                <a:ea typeface="Times New Roman" panose="02020603050405020304" pitchFamily="18" charset="0"/>
                <a:cs typeface="B Zar" panose="00000400000000000000" pitchFamily="2" charset="-78"/>
              </a:rPr>
              <a:t>بدلیل</a:t>
            </a:r>
            <a:r>
              <a:rPr lang="fa-IR" sz="2400">
                <a:latin typeface="Times New Roman" panose="02020603050405020304" pitchFamily="18" charset="0"/>
                <a:ea typeface="Times New Roman" panose="02020603050405020304" pitchFamily="18" charset="0"/>
                <a:cs typeface="B Zar" panose="00000400000000000000" pitchFamily="2" charset="-78"/>
              </a:rPr>
              <a:t> آتش سوزی </a:t>
            </a:r>
            <a:r>
              <a:rPr lang="fa-IR" sz="2400" err="1">
                <a:latin typeface="Times New Roman" panose="02020603050405020304" pitchFamily="18" charset="0"/>
                <a:ea typeface="Times New Roman" panose="02020603050405020304" pitchFamily="18" charset="0"/>
                <a:cs typeface="B Zar" panose="00000400000000000000" pitchFamily="2" charset="-78"/>
              </a:rPr>
              <a:t>کاور</a:t>
            </a:r>
            <a:r>
              <a:rPr lang="fa-IR" sz="2400">
                <a:latin typeface="Times New Roman" panose="02020603050405020304" pitchFamily="18" charset="0"/>
                <a:ea typeface="Times New Roman" panose="02020603050405020304" pitchFamily="18" charset="0"/>
                <a:cs typeface="B Zar" panose="00000400000000000000" pitchFamily="2" charset="-78"/>
              </a:rPr>
              <a:t> بیشتری نیاز دارد (</a:t>
            </a:r>
            <a:r>
              <a:rPr lang="en-US" sz="2400">
                <a:latin typeface="Times New Roman" panose="02020603050405020304" pitchFamily="18" charset="0"/>
                <a:ea typeface="Times New Roman" panose="02020603050405020304" pitchFamily="18" charset="0"/>
                <a:cs typeface="B Zar" panose="00000400000000000000" pitchFamily="2" charset="-78"/>
              </a:rPr>
              <a:t>1 ¾</a:t>
            </a:r>
            <a:r>
              <a:rPr lang="fa-IR" sz="2400">
                <a:latin typeface="Times New Roman" panose="02020603050405020304" pitchFamily="18" charset="0"/>
                <a:ea typeface="Times New Roman" panose="02020603050405020304" pitchFamily="18" charset="0"/>
                <a:cs typeface="B Zar" panose="00000400000000000000" pitchFamily="2" charset="-78"/>
              </a:rPr>
              <a:t>)زیرا تنش فشاری کاهش می یابد. در دال های میانی (</a:t>
            </a:r>
            <a:r>
              <a:rPr lang="en-US" sz="2400">
                <a:latin typeface="Times New Roman" panose="02020603050405020304" pitchFamily="18" charset="0"/>
                <a:ea typeface="Times New Roman" panose="02020603050405020304" pitchFamily="18" charset="0"/>
                <a:cs typeface="B Zar" panose="00000400000000000000" pitchFamily="2" charset="-78"/>
              </a:rPr>
              <a:t>Restrained</a:t>
            </a:r>
            <a:r>
              <a:rPr lang="fa-IR" sz="2400">
                <a:latin typeface="Times New Roman" panose="02020603050405020304" pitchFamily="18" charset="0"/>
                <a:ea typeface="Times New Roman" panose="02020603050405020304" pitchFamily="18" charset="0"/>
                <a:cs typeface="B Zar" panose="00000400000000000000" pitchFamily="2" charset="-78"/>
              </a:rPr>
              <a:t>) </a:t>
            </a:r>
            <a:r>
              <a:rPr lang="fa-IR" sz="2400" err="1">
                <a:latin typeface="Times New Roman" panose="02020603050405020304" pitchFamily="18" charset="0"/>
                <a:ea typeface="Times New Roman" panose="02020603050405020304" pitchFamily="18" charset="0"/>
                <a:cs typeface="B Zar" panose="00000400000000000000" pitchFamily="2" charset="-78"/>
              </a:rPr>
              <a:t>بدلیل</a:t>
            </a:r>
            <a:r>
              <a:rPr lang="fa-IR" sz="2400">
                <a:latin typeface="Times New Roman" panose="02020603050405020304" pitchFamily="18" charset="0"/>
                <a:ea typeface="Times New Roman" panose="02020603050405020304" pitchFamily="18" charset="0"/>
                <a:cs typeface="B Zar" panose="00000400000000000000" pitchFamily="2" charset="-78"/>
              </a:rPr>
              <a:t> اینکه دال مستعد انبساط می باشد اما دال های کناری مانع انبساط می شوند و دال تحت فشار قرار می گیرد و </a:t>
            </a:r>
            <a:r>
              <a:rPr lang="fa-IR" sz="2400" err="1">
                <a:latin typeface="Times New Roman" panose="02020603050405020304" pitchFamily="18" charset="0"/>
                <a:ea typeface="Times New Roman" panose="02020603050405020304" pitchFamily="18" charset="0"/>
                <a:cs typeface="B Zar" panose="00000400000000000000" pitchFamily="2" charset="-78"/>
              </a:rPr>
              <a:t>کاور</a:t>
            </a:r>
            <a:r>
              <a:rPr lang="fa-IR" sz="2400">
                <a:latin typeface="Times New Roman" panose="02020603050405020304" pitchFamily="18" charset="0"/>
                <a:ea typeface="Times New Roman" panose="02020603050405020304" pitchFamily="18" charset="0"/>
                <a:cs typeface="B Zar" panose="00000400000000000000" pitchFamily="2" charset="-78"/>
              </a:rPr>
              <a:t> آن </a:t>
            </a:r>
            <a:r>
              <a:rPr lang="en-US" sz="2400">
                <a:latin typeface="Times New Roman" panose="02020603050405020304" pitchFamily="18" charset="0"/>
                <a:ea typeface="Times New Roman" panose="02020603050405020304" pitchFamily="18" charset="0"/>
                <a:cs typeface="B Zar" panose="00000400000000000000" pitchFamily="2" charset="-78"/>
              </a:rPr>
              <a:t>3/4 </a:t>
            </a:r>
            <a:r>
              <a:rPr lang="en-US" sz="2400">
                <a:latin typeface="B Zar" panose="00000400000000000000" pitchFamily="2" charset="-78"/>
                <a:ea typeface="Times New Roman" panose="02020603050405020304" pitchFamily="18" charset="0"/>
              </a:rPr>
              <a:t>  </a:t>
            </a:r>
            <a:r>
              <a:rPr lang="fa-IR" sz="2400">
                <a:latin typeface="B Zar" panose="00000400000000000000" pitchFamily="2" charset="-78"/>
                <a:ea typeface="Times New Roman" panose="02020603050405020304" pitchFamily="18" charset="0"/>
              </a:rPr>
              <a:t>می باشد.</a:t>
            </a:r>
            <a:endParaRPr lang="en-US" sz="2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5580937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sz="3200">
                <a:solidFill>
                  <a:srgbClr val="FFC000"/>
                </a:solidFill>
              </a:rPr>
              <a:t>طراحی دال </a:t>
            </a:r>
            <a:r>
              <a:rPr lang="fa-IR" sz="3200" err="1">
                <a:solidFill>
                  <a:srgbClr val="FFC000"/>
                </a:solidFill>
              </a:rPr>
              <a:t>بتنی</a:t>
            </a:r>
            <a:r>
              <a:rPr lang="fa-IR" sz="3200">
                <a:solidFill>
                  <a:srgbClr val="FFC000"/>
                </a:solidFill>
              </a:rPr>
              <a:t> پس کشیده :</a:t>
            </a:r>
            <a:br>
              <a:rPr lang="en-US"/>
            </a:br>
            <a:endParaRPr lang="en-US"/>
          </a:p>
        </p:txBody>
      </p:sp>
      <p:sp>
        <p:nvSpPr>
          <p:cNvPr id="4" name="Rectangle 3"/>
          <p:cNvSpPr/>
          <p:nvPr/>
        </p:nvSpPr>
        <p:spPr>
          <a:xfrm>
            <a:off x="8561323" y="1541975"/>
            <a:ext cx="1489511" cy="584775"/>
          </a:xfrm>
          <a:prstGeom prst="rect">
            <a:avLst/>
          </a:prstGeom>
        </p:spPr>
        <p:txBody>
          <a:bodyPr wrap="none">
            <a:spAutoFit/>
          </a:bodyPr>
          <a:lstStyle/>
          <a:p>
            <a:pPr algn="r" rtl="1"/>
            <a:r>
              <a:rPr lang="fa-IR" sz="3200">
                <a:solidFill>
                  <a:srgbClr val="FFC000"/>
                </a:solidFill>
                <a:latin typeface="Times New Roman" panose="02020603050405020304" pitchFamily="18" charset="0"/>
                <a:ea typeface="Times New Roman" panose="02020603050405020304" pitchFamily="18" charset="0"/>
                <a:cs typeface="B Zar" panose="00000400000000000000" pitchFamily="2" charset="-78"/>
              </a:rPr>
              <a:t>کرنش بتن</a:t>
            </a:r>
            <a:r>
              <a:rPr lang="fa-IR">
                <a:solidFill>
                  <a:srgbClr val="FFC000"/>
                </a:solidFill>
                <a:latin typeface="Times New Roman" panose="02020603050405020304" pitchFamily="18" charset="0"/>
                <a:ea typeface="Times New Roman" panose="02020603050405020304" pitchFamily="18" charset="0"/>
                <a:cs typeface="B Zar" panose="00000400000000000000" pitchFamily="2" charset="-78"/>
              </a:rPr>
              <a:t>:</a:t>
            </a:r>
            <a:endParaRPr lang="en-US" sz="1400">
              <a:solidFill>
                <a:srgbClr val="FFC000"/>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1223493" y="2400253"/>
            <a:ext cx="9092484" cy="3785652"/>
          </a:xfrm>
          <a:prstGeom prst="rect">
            <a:avLst/>
          </a:prstGeom>
        </p:spPr>
        <p:txBody>
          <a:bodyPr wrap="square">
            <a:spAutoFit/>
          </a:bodyPr>
          <a:lstStyle/>
          <a:p>
            <a:pPr algn="r" rtl="1"/>
            <a:r>
              <a:rPr lang="fa-IR" sz="2400">
                <a:latin typeface="Times New Roman" panose="02020603050405020304" pitchFamily="18" charset="0"/>
                <a:ea typeface="Times New Roman" panose="02020603050405020304" pitchFamily="18" charset="0"/>
                <a:cs typeface="B Zar" panose="00000400000000000000" pitchFamily="2" charset="-78"/>
              </a:rPr>
              <a:t>کرنش بتن علاوه </a:t>
            </a:r>
            <a:r>
              <a:rPr lang="fa-IR" sz="2400" err="1">
                <a:latin typeface="Times New Roman" panose="02020603050405020304" pitchFamily="18" charset="0"/>
                <a:ea typeface="Times New Roman" panose="02020603050405020304" pitchFamily="18" charset="0"/>
                <a:cs typeface="B Zar" panose="00000400000000000000" pitchFamily="2" charset="-78"/>
              </a:rPr>
              <a:t>برتنش</a:t>
            </a:r>
            <a:r>
              <a:rPr lang="fa-IR" sz="2400">
                <a:latin typeface="Times New Roman" panose="02020603050405020304" pitchFamily="18" charset="0"/>
                <a:ea typeface="Times New Roman" panose="02020603050405020304" pitchFamily="18" charset="0"/>
                <a:cs typeface="B Zar" panose="00000400000000000000" pitchFamily="2" charset="-78"/>
              </a:rPr>
              <a:t> اعمال شده به زمان و مدت </a:t>
            </a:r>
            <a:r>
              <a:rPr lang="fa-IR" sz="2400" err="1">
                <a:latin typeface="Times New Roman" panose="02020603050405020304" pitchFamily="18" charset="0"/>
                <a:ea typeface="Times New Roman" panose="02020603050405020304" pitchFamily="18" charset="0"/>
                <a:cs typeface="B Zar" panose="00000400000000000000" pitchFamily="2" charset="-78"/>
              </a:rPr>
              <a:t>بارگذاری</a:t>
            </a:r>
            <a:r>
              <a:rPr lang="fa-IR" sz="2400">
                <a:latin typeface="Times New Roman" panose="02020603050405020304" pitchFamily="18" charset="0"/>
                <a:ea typeface="Times New Roman" panose="02020603050405020304" pitchFamily="18" charset="0"/>
                <a:cs typeface="B Zar" panose="00000400000000000000" pitchFamily="2" charset="-78"/>
              </a:rPr>
              <a:t>، ابعاد عضو و رطوبت بستگی دارد.</a:t>
            </a:r>
          </a:p>
          <a:p>
            <a:pPr algn="r" rtl="1"/>
            <a:endParaRPr lang="en-US" sz="2400">
              <a:latin typeface="Times New Roman" panose="02020603050405020304" pitchFamily="18" charset="0"/>
              <a:ea typeface="Times New Roman" panose="02020603050405020304" pitchFamily="18" charset="0"/>
            </a:endParaRPr>
          </a:p>
          <a:p>
            <a:pPr algn="r" rtl="1"/>
            <a:r>
              <a:rPr lang="fa-IR" sz="2400" err="1">
                <a:latin typeface="Times New Roman" panose="02020603050405020304" pitchFamily="18" charset="0"/>
                <a:ea typeface="Times New Roman" panose="02020603050405020304" pitchFamily="18" charset="0"/>
                <a:cs typeface="B Zar" panose="00000400000000000000" pitchFamily="2" charset="-78"/>
              </a:rPr>
              <a:t>خزش</a:t>
            </a:r>
            <a:r>
              <a:rPr lang="fa-IR" sz="2400">
                <a:latin typeface="Times New Roman" panose="02020603050405020304" pitchFamily="18" charset="0"/>
                <a:ea typeface="Times New Roman" panose="02020603050405020304" pitchFamily="18" charset="0"/>
                <a:cs typeface="B Zar" panose="00000400000000000000" pitchFamily="2" charset="-78"/>
              </a:rPr>
              <a:t>(</a:t>
            </a:r>
            <a:r>
              <a:rPr lang="en-US" sz="2400">
                <a:latin typeface="Times New Roman" panose="02020603050405020304" pitchFamily="18" charset="0"/>
                <a:ea typeface="Times New Roman" panose="02020603050405020304" pitchFamily="18" charset="0"/>
                <a:cs typeface="B Zar" panose="00000400000000000000" pitchFamily="2" charset="-78"/>
              </a:rPr>
              <a:t>creep</a:t>
            </a:r>
            <a:r>
              <a:rPr lang="fa-IR" sz="2400">
                <a:latin typeface="Times New Roman" panose="02020603050405020304" pitchFamily="18" charset="0"/>
                <a:ea typeface="Times New Roman" panose="02020603050405020304" pitchFamily="18" charset="0"/>
                <a:cs typeface="B Zar" panose="00000400000000000000" pitchFamily="2" charset="-78"/>
              </a:rPr>
              <a:t>): در صورتیکه بتن تحت </a:t>
            </a:r>
            <a:r>
              <a:rPr lang="fa-IR" sz="2400" err="1">
                <a:latin typeface="Times New Roman" panose="02020603050405020304" pitchFamily="18" charset="0"/>
                <a:ea typeface="Times New Roman" panose="02020603050405020304" pitchFamily="18" charset="0"/>
                <a:cs typeface="B Zar" panose="00000400000000000000" pitchFamily="2" charset="-78"/>
              </a:rPr>
              <a:t>بارگذاری</a:t>
            </a:r>
            <a:r>
              <a:rPr lang="fa-IR" sz="2400">
                <a:latin typeface="Times New Roman" panose="02020603050405020304" pitchFamily="18" charset="0"/>
                <a:ea typeface="Times New Roman" panose="02020603050405020304" pitchFamily="18" charset="0"/>
                <a:cs typeface="B Zar" panose="00000400000000000000" pitchFamily="2" charset="-78"/>
              </a:rPr>
              <a:t> قرار گیرد تغییر شکل های آن با زمان افزایش می یابد. کرنش </a:t>
            </a:r>
            <a:r>
              <a:rPr lang="fa-IR" sz="2400" err="1">
                <a:latin typeface="Times New Roman" panose="02020603050405020304" pitchFamily="18" charset="0"/>
                <a:ea typeface="Times New Roman" panose="02020603050405020304" pitchFamily="18" charset="0"/>
                <a:cs typeface="B Zar" panose="00000400000000000000" pitchFamily="2" charset="-78"/>
              </a:rPr>
              <a:t>خزشی</a:t>
            </a:r>
            <a:r>
              <a:rPr lang="fa-IR" sz="2400">
                <a:latin typeface="Times New Roman" panose="02020603050405020304" pitchFamily="18" charset="0"/>
                <a:ea typeface="Times New Roman" panose="02020603050405020304" pitchFamily="18" charset="0"/>
                <a:cs typeface="B Zar" panose="00000400000000000000" pitchFamily="2" charset="-78"/>
              </a:rPr>
              <a:t> حدود 2.5 برابر کرنش الاستیک بتن می باشد. بعد از </a:t>
            </a:r>
            <a:r>
              <a:rPr lang="fa-IR" sz="2400" err="1">
                <a:latin typeface="Times New Roman" panose="02020603050405020304" pitchFamily="18" charset="0"/>
                <a:ea typeface="Times New Roman" panose="02020603050405020304" pitchFamily="18" charset="0"/>
                <a:cs typeface="B Zar" panose="00000400000000000000" pitchFamily="2" charset="-78"/>
              </a:rPr>
              <a:t>باربرداری</a:t>
            </a:r>
            <a:r>
              <a:rPr lang="fa-IR" sz="2400">
                <a:latin typeface="Times New Roman" panose="02020603050405020304" pitchFamily="18" charset="0"/>
                <a:ea typeface="Times New Roman" panose="02020603050405020304" pitchFamily="18" charset="0"/>
                <a:cs typeface="B Zar" panose="00000400000000000000" pitchFamily="2" charset="-78"/>
              </a:rPr>
              <a:t> تغییر شکل به حالت اولیه بر </a:t>
            </a:r>
            <a:r>
              <a:rPr lang="fa-IR" sz="2400" err="1">
                <a:latin typeface="Times New Roman" panose="02020603050405020304" pitchFamily="18" charset="0"/>
                <a:ea typeface="Times New Roman" panose="02020603050405020304" pitchFamily="18" charset="0"/>
                <a:cs typeface="B Zar" panose="00000400000000000000" pitchFamily="2" charset="-78"/>
              </a:rPr>
              <a:t>نمی</a:t>
            </a:r>
            <a:r>
              <a:rPr lang="fa-IR" sz="2400">
                <a:latin typeface="Times New Roman" panose="02020603050405020304" pitchFamily="18" charset="0"/>
                <a:ea typeface="Times New Roman" panose="02020603050405020304" pitchFamily="18" charset="0"/>
                <a:cs typeface="B Zar" panose="00000400000000000000" pitchFamily="2" charset="-78"/>
              </a:rPr>
              <a:t> گردد.</a:t>
            </a:r>
            <a:endParaRPr lang="en-US" sz="2400">
              <a:latin typeface="Times New Roman" panose="02020603050405020304" pitchFamily="18" charset="0"/>
              <a:ea typeface="Times New Roman" panose="02020603050405020304" pitchFamily="18" charset="0"/>
            </a:endParaRPr>
          </a:p>
          <a:p>
            <a:pPr algn="r" rtl="1"/>
            <a:r>
              <a:rPr lang="fa-IR" sz="2400">
                <a:latin typeface="Times New Roman" panose="02020603050405020304" pitchFamily="18" charset="0"/>
                <a:ea typeface="Times New Roman" panose="02020603050405020304" pitchFamily="18" charset="0"/>
                <a:cs typeface="B Zar" panose="00000400000000000000" pitchFamily="2" charset="-78"/>
              </a:rPr>
              <a:t> </a:t>
            </a:r>
            <a:endParaRPr lang="en-US" sz="2400">
              <a:latin typeface="Times New Roman" panose="02020603050405020304" pitchFamily="18" charset="0"/>
              <a:ea typeface="Times New Roman" panose="02020603050405020304" pitchFamily="18" charset="0"/>
            </a:endParaRPr>
          </a:p>
          <a:p>
            <a:pPr algn="r" rtl="1"/>
            <a:r>
              <a:rPr lang="fa-IR" sz="2400">
                <a:latin typeface="Times New Roman" panose="02020603050405020304" pitchFamily="18" charset="0"/>
                <a:ea typeface="Times New Roman" panose="02020603050405020304" pitchFamily="18" charset="0"/>
                <a:cs typeface="B Zar" panose="00000400000000000000" pitchFamily="2" charset="-78"/>
              </a:rPr>
              <a:t>جمع </a:t>
            </a:r>
            <a:r>
              <a:rPr lang="fa-IR" sz="2400" err="1">
                <a:latin typeface="Times New Roman" panose="02020603050405020304" pitchFamily="18" charset="0"/>
                <a:ea typeface="Times New Roman" panose="02020603050405020304" pitchFamily="18" charset="0"/>
                <a:cs typeface="B Zar" panose="00000400000000000000" pitchFamily="2" charset="-78"/>
              </a:rPr>
              <a:t>شدگی</a:t>
            </a:r>
            <a:r>
              <a:rPr lang="fa-IR" sz="2400">
                <a:latin typeface="Times New Roman" panose="02020603050405020304" pitchFamily="18" charset="0"/>
                <a:ea typeface="Times New Roman" panose="02020603050405020304" pitchFamily="18" charset="0"/>
                <a:cs typeface="B Zar" panose="00000400000000000000" pitchFamily="2" charset="-78"/>
              </a:rPr>
              <a:t>(</a:t>
            </a:r>
            <a:r>
              <a:rPr lang="en-US" sz="2400">
                <a:latin typeface="Times New Roman" panose="02020603050405020304" pitchFamily="18" charset="0"/>
                <a:ea typeface="Times New Roman" panose="02020603050405020304" pitchFamily="18" charset="0"/>
                <a:cs typeface="B Zar" panose="00000400000000000000" pitchFamily="2" charset="-78"/>
              </a:rPr>
              <a:t>shrinkage</a:t>
            </a:r>
            <a:r>
              <a:rPr lang="fa-IR" sz="2400">
                <a:latin typeface="Times New Roman" panose="02020603050405020304" pitchFamily="18" charset="0"/>
                <a:ea typeface="Times New Roman" panose="02020603050405020304" pitchFamily="18" charset="0"/>
                <a:cs typeface="B Zar" panose="00000400000000000000" pitchFamily="2" charset="-78"/>
              </a:rPr>
              <a:t>)کاهش حجم بتن قبل از </a:t>
            </a:r>
            <a:r>
              <a:rPr lang="fa-IR" sz="2400" err="1">
                <a:latin typeface="Times New Roman" panose="02020603050405020304" pitchFamily="18" charset="0"/>
                <a:ea typeface="Times New Roman" panose="02020603050405020304" pitchFamily="18" charset="0"/>
                <a:cs typeface="B Zar" panose="00000400000000000000" pitchFamily="2" charset="-78"/>
              </a:rPr>
              <a:t>بارگذاری</a:t>
            </a:r>
            <a:r>
              <a:rPr lang="fa-IR" sz="2400">
                <a:latin typeface="Times New Roman" panose="02020603050405020304" pitchFamily="18" charset="0"/>
                <a:ea typeface="Times New Roman" panose="02020603050405020304" pitchFamily="18" charset="0"/>
                <a:cs typeface="B Zar" panose="00000400000000000000" pitchFamily="2" charset="-78"/>
              </a:rPr>
              <a:t> در اثر از دست رفتن رطوبت را جمع </a:t>
            </a:r>
            <a:r>
              <a:rPr lang="fa-IR" sz="2400" err="1">
                <a:latin typeface="Times New Roman" panose="02020603050405020304" pitchFamily="18" charset="0"/>
                <a:ea typeface="Times New Roman" panose="02020603050405020304" pitchFamily="18" charset="0"/>
                <a:cs typeface="B Zar" panose="00000400000000000000" pitchFamily="2" charset="-78"/>
              </a:rPr>
              <a:t>شدگی</a:t>
            </a:r>
            <a:r>
              <a:rPr lang="fa-IR" sz="2400">
                <a:latin typeface="Times New Roman" panose="02020603050405020304" pitchFamily="18" charset="0"/>
                <a:ea typeface="Times New Roman" panose="02020603050405020304" pitchFamily="18" charset="0"/>
                <a:cs typeface="B Zar" panose="00000400000000000000" pitchFamily="2" charset="-78"/>
              </a:rPr>
              <a:t> گویند. بتن </a:t>
            </a:r>
            <a:r>
              <a:rPr lang="fa-IR" sz="2400" err="1">
                <a:latin typeface="Times New Roman" panose="02020603050405020304" pitchFamily="18" charset="0"/>
                <a:ea typeface="Times New Roman" panose="02020603050405020304" pitchFamily="18" charset="0"/>
                <a:cs typeface="B Zar" panose="00000400000000000000" pitchFamily="2" charset="-78"/>
              </a:rPr>
              <a:t>هاییکه</a:t>
            </a:r>
            <a:r>
              <a:rPr lang="fa-IR" sz="2400">
                <a:latin typeface="Times New Roman" panose="02020603050405020304" pitchFamily="18" charset="0"/>
                <a:ea typeface="Times New Roman" panose="02020603050405020304" pitchFamily="18" charset="0"/>
                <a:cs typeface="B Zar" panose="00000400000000000000" pitchFamily="2" charset="-78"/>
              </a:rPr>
              <a:t> نسبت آب به سیمان کم است کرنش جمع </a:t>
            </a:r>
            <a:r>
              <a:rPr lang="fa-IR" sz="2400" err="1">
                <a:latin typeface="Times New Roman" panose="02020603050405020304" pitchFamily="18" charset="0"/>
                <a:ea typeface="Times New Roman" panose="02020603050405020304" pitchFamily="18" charset="0"/>
                <a:cs typeface="B Zar" panose="00000400000000000000" pitchFamily="2" charset="-78"/>
              </a:rPr>
              <a:t>شدگی</a:t>
            </a:r>
            <a:r>
              <a:rPr lang="fa-IR" sz="2400">
                <a:latin typeface="Times New Roman" panose="02020603050405020304" pitchFamily="18" charset="0"/>
                <a:ea typeface="Times New Roman" panose="02020603050405020304" pitchFamily="18" charset="0"/>
                <a:cs typeface="B Zar" panose="00000400000000000000" pitchFamily="2" charset="-78"/>
              </a:rPr>
              <a:t> کمتر است.</a:t>
            </a:r>
            <a:endParaRPr lang="en-US" sz="2400">
              <a:latin typeface="Times New Roman" panose="02020603050405020304" pitchFamily="18" charset="0"/>
              <a:ea typeface="Times New Roman" panose="02020603050405020304" pitchFamily="18" charset="0"/>
            </a:endParaRPr>
          </a:p>
          <a:p>
            <a:pPr algn="r" rtl="1"/>
            <a:r>
              <a:rPr lang="fa-IR" sz="2400">
                <a:latin typeface="Times New Roman" panose="02020603050405020304" pitchFamily="18" charset="0"/>
                <a:ea typeface="Times New Roman" panose="02020603050405020304" pitchFamily="18" charset="0"/>
                <a:cs typeface="B Zar" panose="00000400000000000000" pitchFamily="2" charset="-78"/>
              </a:rPr>
              <a:t> </a:t>
            </a:r>
            <a:endParaRPr lang="en-US" sz="2400">
              <a:latin typeface="Times New Roman" panose="02020603050405020304" pitchFamily="18" charset="0"/>
              <a:ea typeface="Times New Roman" panose="02020603050405020304" pitchFamily="18" charset="0"/>
            </a:endParaRPr>
          </a:p>
          <a:p>
            <a:pPr algn="r" rtl="1"/>
            <a:r>
              <a:rPr lang="fa-IR" sz="2400">
                <a:solidFill>
                  <a:srgbClr val="92D050"/>
                </a:solidFill>
                <a:latin typeface="Times New Roman" panose="02020603050405020304" pitchFamily="18" charset="0"/>
                <a:ea typeface="Times New Roman" panose="02020603050405020304" pitchFamily="18" charset="0"/>
                <a:cs typeface="B Zar" panose="00000400000000000000" pitchFamily="2" charset="-78"/>
              </a:rPr>
              <a:t>کرنش نهایی شامل :کرنش الاستیک، </a:t>
            </a:r>
            <a:r>
              <a:rPr lang="fa-IR" sz="2400" err="1">
                <a:solidFill>
                  <a:srgbClr val="92D050"/>
                </a:solidFill>
                <a:latin typeface="Times New Roman" panose="02020603050405020304" pitchFamily="18" charset="0"/>
                <a:ea typeface="Times New Roman" panose="02020603050405020304" pitchFamily="18" charset="0"/>
                <a:cs typeface="B Zar" panose="00000400000000000000" pitchFamily="2" charset="-78"/>
              </a:rPr>
              <a:t>خزش</a:t>
            </a:r>
            <a:r>
              <a:rPr lang="fa-IR" sz="2400">
                <a:solidFill>
                  <a:srgbClr val="92D050"/>
                </a:solidFill>
                <a:latin typeface="Times New Roman" panose="02020603050405020304" pitchFamily="18" charset="0"/>
                <a:ea typeface="Times New Roman" panose="02020603050405020304" pitchFamily="18" charset="0"/>
                <a:cs typeface="B Zar" panose="00000400000000000000" pitchFamily="2" charset="-78"/>
              </a:rPr>
              <a:t>، جمع </a:t>
            </a:r>
            <a:r>
              <a:rPr lang="fa-IR" sz="2400" err="1">
                <a:solidFill>
                  <a:srgbClr val="92D050"/>
                </a:solidFill>
                <a:latin typeface="Times New Roman" panose="02020603050405020304" pitchFamily="18" charset="0"/>
                <a:ea typeface="Times New Roman" panose="02020603050405020304" pitchFamily="18" charset="0"/>
                <a:cs typeface="B Zar" panose="00000400000000000000" pitchFamily="2" charset="-78"/>
              </a:rPr>
              <a:t>شدگی</a:t>
            </a:r>
            <a:r>
              <a:rPr lang="fa-IR" sz="2400">
                <a:solidFill>
                  <a:srgbClr val="92D050"/>
                </a:solidFill>
                <a:latin typeface="Times New Roman" panose="02020603050405020304" pitchFamily="18" charset="0"/>
                <a:ea typeface="Times New Roman" panose="02020603050405020304" pitchFamily="18" charset="0"/>
                <a:cs typeface="B Zar" panose="00000400000000000000" pitchFamily="2" charset="-78"/>
              </a:rPr>
              <a:t> و حرارتی می باشد.</a:t>
            </a:r>
            <a:endParaRPr lang="en-US" sz="2400">
              <a:solidFill>
                <a:srgbClr val="92D05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867525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9248" y="185067"/>
            <a:ext cx="7415056" cy="617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8208294" y="6416028"/>
            <a:ext cx="1116010" cy="369332"/>
          </a:xfrm>
          <a:prstGeom prst="rect">
            <a:avLst/>
          </a:prstGeom>
        </p:spPr>
        <p:txBody>
          <a:bodyPr wrap="none">
            <a:spAutoFit/>
          </a:bodyPr>
          <a:lstStyle/>
          <a:p>
            <a:pPr algn="r" rtl="1"/>
            <a:r>
              <a:rPr lang="fa-IR">
                <a:latin typeface="Times New Roman" panose="02020603050405020304" pitchFamily="18" charset="0"/>
                <a:ea typeface="Times New Roman" panose="02020603050405020304" pitchFamily="18" charset="0"/>
                <a:cs typeface="B Zar" panose="00000400000000000000" pitchFamily="2" charset="-78"/>
              </a:rPr>
              <a:t>نمودار کرنش</a:t>
            </a:r>
            <a:endParaRPr lang="en-US"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5072433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sz="3200"/>
              <a:t>فولاد: </a:t>
            </a:r>
            <a:br>
              <a:rPr lang="en-US"/>
            </a:br>
            <a:endParaRPr lang="en-US"/>
          </a:p>
        </p:txBody>
      </p:sp>
      <p:sp>
        <p:nvSpPr>
          <p:cNvPr id="4" name="Rectangle 3"/>
          <p:cNvSpPr/>
          <p:nvPr/>
        </p:nvSpPr>
        <p:spPr>
          <a:xfrm>
            <a:off x="6026605" y="1286745"/>
            <a:ext cx="4243469" cy="461665"/>
          </a:xfrm>
          <a:prstGeom prst="rect">
            <a:avLst/>
          </a:prstGeom>
        </p:spPr>
        <p:txBody>
          <a:bodyPr wrap="none">
            <a:spAutoFit/>
          </a:bodyPr>
          <a:lstStyle/>
          <a:p>
            <a:pPr algn="r" rtl="1"/>
            <a:r>
              <a:rPr lang="fa-IR" sz="2400">
                <a:latin typeface="Times New Roman" panose="02020603050405020304" pitchFamily="18" charset="0"/>
                <a:ea typeface="Times New Roman" panose="02020603050405020304" pitchFamily="18" charset="0"/>
                <a:cs typeface="B Zar" panose="00000400000000000000" pitchFamily="2" charset="-78"/>
              </a:rPr>
              <a:t>فولاد با مقاومت تسلیم </a:t>
            </a:r>
            <a:r>
              <a:rPr lang="en-US" sz="2400" err="1">
                <a:latin typeface="Times New Roman" panose="02020603050405020304" pitchFamily="18" charset="0"/>
                <a:ea typeface="Times New Roman" panose="02020603050405020304" pitchFamily="18" charset="0"/>
                <a:cs typeface="B Zar" panose="00000400000000000000" pitchFamily="2" charset="-78"/>
              </a:rPr>
              <a:t>Ksi</a:t>
            </a:r>
            <a:r>
              <a:rPr lang="fa-IR" sz="2400">
                <a:latin typeface="Times New Roman" panose="02020603050405020304" pitchFamily="18" charset="0"/>
                <a:ea typeface="Times New Roman" panose="02020603050405020304" pitchFamily="18" charset="0"/>
                <a:cs typeface="B Zar" panose="00000400000000000000" pitchFamily="2" charset="-78"/>
              </a:rPr>
              <a:t> 60 یا </a:t>
            </a:r>
            <a:r>
              <a:rPr lang="en-US" sz="2400" err="1">
                <a:latin typeface="Times New Roman" panose="02020603050405020304" pitchFamily="18" charset="0"/>
                <a:ea typeface="Times New Roman" panose="02020603050405020304" pitchFamily="18" charset="0"/>
                <a:cs typeface="B Zar" panose="00000400000000000000" pitchFamily="2" charset="-78"/>
              </a:rPr>
              <a:t>Mpa</a:t>
            </a:r>
            <a:r>
              <a:rPr lang="fa-IR" sz="2400">
                <a:latin typeface="Times New Roman" panose="02020603050405020304" pitchFamily="18" charset="0"/>
                <a:ea typeface="Times New Roman" panose="02020603050405020304" pitchFamily="18" charset="0"/>
                <a:cs typeface="B Zar" panose="00000400000000000000" pitchFamily="2" charset="-78"/>
              </a:rPr>
              <a:t> 400</a:t>
            </a:r>
            <a:endParaRPr lang="en-US" sz="2400">
              <a:effectLst/>
              <a:latin typeface="Times New Roman" panose="02020603050405020304" pitchFamily="18" charset="0"/>
              <a:ea typeface="Times New Roman" panose="02020603050405020304" pitchFamily="18" charset="0"/>
            </a:endParaRPr>
          </a:p>
        </p:txBody>
      </p:sp>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9269" y="2099257"/>
            <a:ext cx="7976032" cy="394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647541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sz="3200" err="1"/>
              <a:t>استرند</a:t>
            </a:r>
            <a:r>
              <a:rPr lang="fa-IR" sz="3200"/>
              <a:t>:</a:t>
            </a:r>
            <a:br>
              <a:rPr lang="en-US"/>
            </a:br>
            <a:endParaRPr lang="en-US"/>
          </a:p>
        </p:txBody>
      </p:sp>
      <p:sp>
        <p:nvSpPr>
          <p:cNvPr id="4" name="Rectangle 3"/>
          <p:cNvSpPr/>
          <p:nvPr/>
        </p:nvSpPr>
        <p:spPr>
          <a:xfrm>
            <a:off x="4512138" y="1152983"/>
            <a:ext cx="5538696" cy="461665"/>
          </a:xfrm>
          <a:prstGeom prst="rect">
            <a:avLst/>
          </a:prstGeom>
        </p:spPr>
        <p:txBody>
          <a:bodyPr wrap="none">
            <a:spAutoFit/>
          </a:bodyPr>
          <a:lstStyle/>
          <a:p>
            <a:pPr algn="r" rtl="1"/>
            <a:r>
              <a:rPr lang="fa-IR" sz="2400">
                <a:latin typeface="Times New Roman" panose="02020603050405020304" pitchFamily="18" charset="0"/>
                <a:ea typeface="Times New Roman" panose="02020603050405020304" pitchFamily="18" charset="0"/>
                <a:cs typeface="B Zar" panose="00000400000000000000" pitchFamily="2" charset="-78"/>
              </a:rPr>
              <a:t>مقاومت گسیختگی </a:t>
            </a:r>
            <a:r>
              <a:rPr lang="fa-IR" sz="2400" err="1">
                <a:latin typeface="Times New Roman" panose="02020603050405020304" pitchFamily="18" charset="0"/>
                <a:ea typeface="Times New Roman" panose="02020603050405020304" pitchFamily="18" charset="0"/>
                <a:cs typeface="B Zar" panose="00000400000000000000" pitchFamily="2" charset="-78"/>
              </a:rPr>
              <a:t>استرند</a:t>
            </a:r>
            <a:r>
              <a:rPr lang="fa-IR" sz="2400">
                <a:latin typeface="Times New Roman" panose="02020603050405020304" pitchFamily="18" charset="0"/>
                <a:ea typeface="Times New Roman" panose="02020603050405020304" pitchFamily="18" charset="0"/>
                <a:cs typeface="B Zar" panose="00000400000000000000" pitchFamily="2" charset="-78"/>
              </a:rPr>
              <a:t> </a:t>
            </a:r>
            <a:r>
              <a:rPr lang="en-US" sz="2400">
                <a:latin typeface="Times New Roman" panose="02020603050405020304" pitchFamily="18" charset="0"/>
                <a:ea typeface="Times New Roman" panose="02020603050405020304" pitchFamily="18" charset="0"/>
                <a:cs typeface="B Zar" panose="00000400000000000000" pitchFamily="2" charset="-78"/>
              </a:rPr>
              <a:t> 270 </a:t>
            </a:r>
            <a:r>
              <a:rPr lang="en-US" sz="2400" err="1">
                <a:latin typeface="Times New Roman" panose="02020603050405020304" pitchFamily="18" charset="0"/>
                <a:ea typeface="Times New Roman" panose="02020603050405020304" pitchFamily="18" charset="0"/>
                <a:cs typeface="B Zar" panose="00000400000000000000" pitchFamily="2" charset="-78"/>
              </a:rPr>
              <a:t>Ksi</a:t>
            </a:r>
            <a:r>
              <a:rPr lang="fa-IR" sz="2400">
                <a:latin typeface="Times New Roman" panose="02020603050405020304" pitchFamily="18" charset="0"/>
                <a:ea typeface="Times New Roman" panose="02020603050405020304" pitchFamily="18" charset="0"/>
                <a:cs typeface="B Zar" panose="00000400000000000000" pitchFamily="2" charset="-78"/>
              </a:rPr>
              <a:t>یا </a:t>
            </a:r>
            <a:r>
              <a:rPr lang="en-US" sz="2400">
                <a:latin typeface="Times New Roman" panose="02020603050405020304" pitchFamily="18" charset="0"/>
                <a:ea typeface="Times New Roman" panose="02020603050405020304" pitchFamily="18" charset="0"/>
                <a:cs typeface="B Zar" panose="00000400000000000000" pitchFamily="2" charset="-78"/>
              </a:rPr>
              <a:t>1860Mpa</a:t>
            </a:r>
            <a:r>
              <a:rPr lang="fa-IR" sz="2400">
                <a:latin typeface="Times New Roman" panose="02020603050405020304" pitchFamily="18" charset="0"/>
                <a:ea typeface="Times New Roman" panose="02020603050405020304" pitchFamily="18" charset="0"/>
                <a:cs typeface="B Zar" panose="00000400000000000000" pitchFamily="2" charset="-78"/>
              </a:rPr>
              <a:t> باشد</a:t>
            </a:r>
            <a:r>
              <a:rPr lang="fa-IR">
                <a:latin typeface="Times New Roman" panose="02020603050405020304" pitchFamily="18" charset="0"/>
                <a:ea typeface="Times New Roman" panose="02020603050405020304" pitchFamily="18" charset="0"/>
                <a:cs typeface="B Zar" panose="00000400000000000000" pitchFamily="2" charset="-78"/>
              </a:rPr>
              <a:t>.</a:t>
            </a:r>
            <a:endParaRPr lang="en-US" sz="2800">
              <a:effectLst/>
              <a:latin typeface="Times New Roman" panose="02020603050405020304" pitchFamily="18" charset="0"/>
              <a:ea typeface="Times New Roman" panose="02020603050405020304" pitchFamily="18" charset="0"/>
            </a:endParaRPr>
          </a:p>
        </p:txBody>
      </p:sp>
      <p:sp>
        <p:nvSpPr>
          <p:cNvPr id="5" name="Rectangle 4"/>
          <p:cNvSpPr/>
          <p:nvPr/>
        </p:nvSpPr>
        <p:spPr>
          <a:xfrm>
            <a:off x="1751527" y="1853248"/>
            <a:ext cx="8479611" cy="1200329"/>
          </a:xfrm>
          <a:prstGeom prst="rect">
            <a:avLst/>
          </a:prstGeom>
        </p:spPr>
        <p:txBody>
          <a:bodyPr wrap="square">
            <a:spAutoFit/>
          </a:bodyPr>
          <a:lstStyle/>
          <a:p>
            <a:pPr algn="r" rtl="1"/>
            <a:r>
              <a:rPr lang="fa-IR" sz="2400" err="1">
                <a:latin typeface="Times New Roman" panose="02020603050405020304" pitchFamily="18" charset="0"/>
                <a:ea typeface="Times New Roman" panose="02020603050405020304" pitchFamily="18" charset="0"/>
                <a:cs typeface="B Zar" panose="00000400000000000000" pitchFamily="2" charset="-78"/>
              </a:rPr>
              <a:t>استرند</a:t>
            </a:r>
            <a:r>
              <a:rPr lang="fa-IR" sz="2400">
                <a:latin typeface="Times New Roman" panose="02020603050405020304" pitchFamily="18" charset="0"/>
                <a:ea typeface="Times New Roman" panose="02020603050405020304" pitchFamily="18" charset="0"/>
                <a:cs typeface="B Zar" panose="00000400000000000000" pitchFamily="2" charset="-78"/>
              </a:rPr>
              <a:t> های</a:t>
            </a:r>
            <a:r>
              <a:rPr lang="en-US" sz="2400">
                <a:latin typeface="Times New Roman" panose="02020603050405020304" pitchFamily="18" charset="0"/>
                <a:ea typeface="Times New Roman" panose="02020603050405020304" pitchFamily="18" charset="0"/>
                <a:cs typeface="B Zar" panose="00000400000000000000" pitchFamily="2" charset="-78"/>
              </a:rPr>
              <a:t>low-relaxation </a:t>
            </a:r>
            <a:r>
              <a:rPr lang="fa-IR" sz="2400">
                <a:latin typeface="Times New Roman" panose="02020603050405020304" pitchFamily="18" charset="0"/>
                <a:ea typeface="Times New Roman" panose="02020603050405020304" pitchFamily="18" charset="0"/>
                <a:cs typeface="B Zar" panose="00000400000000000000" pitchFamily="2" charset="-78"/>
              </a:rPr>
              <a:t> </a:t>
            </a:r>
            <a:r>
              <a:rPr lang="fa-IR" sz="2400" err="1">
                <a:latin typeface="Times New Roman" panose="02020603050405020304" pitchFamily="18" charset="0"/>
                <a:ea typeface="Times New Roman" panose="02020603050405020304" pitchFamily="18" charset="0"/>
                <a:cs typeface="B Zar" panose="00000400000000000000" pitchFamily="2" charset="-78"/>
              </a:rPr>
              <a:t>بدلیل</a:t>
            </a:r>
            <a:r>
              <a:rPr lang="fa-IR" sz="2400">
                <a:latin typeface="Times New Roman" panose="02020603050405020304" pitchFamily="18" charset="0"/>
                <a:ea typeface="Times New Roman" panose="02020603050405020304" pitchFamily="18" charset="0"/>
                <a:cs typeface="B Zar" panose="00000400000000000000" pitchFamily="2" charset="-78"/>
              </a:rPr>
              <a:t> نقطه تسلیم و </a:t>
            </a:r>
            <a:r>
              <a:rPr lang="fa-IR" sz="2400" err="1">
                <a:latin typeface="Times New Roman" panose="02020603050405020304" pitchFamily="18" charset="0"/>
                <a:ea typeface="Times New Roman" panose="02020603050405020304" pitchFamily="18" charset="0"/>
                <a:cs typeface="B Zar" panose="00000400000000000000" pitchFamily="2" charset="-78"/>
              </a:rPr>
              <a:t>وادادگی</a:t>
            </a:r>
            <a:r>
              <a:rPr lang="fa-IR" sz="2400">
                <a:latin typeface="Times New Roman" panose="02020603050405020304" pitchFamily="18" charset="0"/>
                <a:ea typeface="Times New Roman" panose="02020603050405020304" pitchFamily="18" charset="0"/>
                <a:cs typeface="B Zar" panose="00000400000000000000" pitchFamily="2" charset="-78"/>
              </a:rPr>
              <a:t> کمتر ، بالاتر بیشترین کاربرد را در پیش </a:t>
            </a:r>
            <a:r>
              <a:rPr lang="fa-IR" sz="2400" err="1">
                <a:latin typeface="Times New Roman" panose="02020603050405020304" pitchFamily="18" charset="0"/>
                <a:ea typeface="Times New Roman" panose="02020603050405020304" pitchFamily="18" charset="0"/>
                <a:cs typeface="B Zar" panose="00000400000000000000" pitchFamily="2" charset="-78"/>
              </a:rPr>
              <a:t>تنیدگی</a:t>
            </a:r>
            <a:r>
              <a:rPr lang="fa-IR" sz="2400">
                <a:latin typeface="Times New Roman" panose="02020603050405020304" pitchFamily="18" charset="0"/>
                <a:ea typeface="Times New Roman" panose="02020603050405020304" pitchFamily="18" charset="0"/>
                <a:cs typeface="B Zar" panose="00000400000000000000" pitchFamily="2" charset="-78"/>
              </a:rPr>
              <a:t> دارد.</a:t>
            </a:r>
            <a:endParaRPr lang="en-US" sz="2400">
              <a:latin typeface="Times New Roman" panose="02020603050405020304" pitchFamily="18" charset="0"/>
              <a:ea typeface="Times New Roman" panose="02020603050405020304" pitchFamily="18" charset="0"/>
            </a:endParaRPr>
          </a:p>
          <a:p>
            <a:pPr algn="r" rtl="1"/>
            <a:r>
              <a:rPr lang="fa-IR" sz="2400">
                <a:latin typeface="Times New Roman" panose="02020603050405020304" pitchFamily="18" charset="0"/>
                <a:ea typeface="Times New Roman" panose="02020603050405020304" pitchFamily="18" charset="0"/>
                <a:cs typeface="B Zar" panose="00000400000000000000" pitchFamily="2" charset="-78"/>
              </a:rPr>
              <a:t>فولاد های پر مقاومت </a:t>
            </a:r>
            <a:r>
              <a:rPr lang="fa-IR" sz="2400" err="1">
                <a:latin typeface="Times New Roman" panose="02020603050405020304" pitchFamily="18" charset="0"/>
                <a:ea typeface="Times New Roman" panose="02020603050405020304" pitchFamily="18" charset="0"/>
                <a:cs typeface="B Zar" panose="00000400000000000000" pitchFamily="2" charset="-78"/>
              </a:rPr>
              <a:t>وادادگی</a:t>
            </a:r>
            <a:r>
              <a:rPr lang="fa-IR" sz="2400">
                <a:latin typeface="Times New Roman" panose="02020603050405020304" pitchFamily="18" charset="0"/>
                <a:ea typeface="Times New Roman" panose="02020603050405020304" pitchFamily="18" charset="0"/>
                <a:cs typeface="B Zar" panose="00000400000000000000" pitchFamily="2" charset="-78"/>
              </a:rPr>
              <a:t> حدود 5 درصد دارند که در محاسبات باید در نظر گرفته شود.</a:t>
            </a:r>
            <a:endParaRPr lang="en-US" sz="2400">
              <a:effectLst/>
              <a:latin typeface="Times New Roman" panose="02020603050405020304" pitchFamily="18" charset="0"/>
              <a:ea typeface="Times New Roman" panose="02020603050405020304" pitchFamily="18" charset="0"/>
            </a:endParaRPr>
          </a:p>
        </p:txBody>
      </p:sp>
      <p:sp>
        <p:nvSpPr>
          <p:cNvPr id="6" name="Rectangle 2"/>
          <p:cNvSpPr>
            <a:spLocks noChangeArrowheads="1"/>
          </p:cNvSpPr>
          <p:nvPr/>
        </p:nvSpPr>
        <p:spPr bwMode="auto">
          <a:xfrm>
            <a:off x="1751526" y="3350455"/>
            <a:ext cx="2374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6246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1527" y="3350456"/>
            <a:ext cx="4132396" cy="314049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p:cNvSpPr>
            <a:spLocks noChangeArrowheads="1"/>
          </p:cNvSpPr>
          <p:nvPr/>
        </p:nvSpPr>
        <p:spPr bwMode="auto">
          <a:xfrm>
            <a:off x="6406486" y="3331275"/>
            <a:ext cx="2593937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624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6486" y="3331276"/>
            <a:ext cx="3644348" cy="3124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82249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sz="3200"/>
              <a:t>افت بتن پس کشیدگی:</a:t>
            </a:r>
            <a:br>
              <a:rPr lang="en-US"/>
            </a:br>
            <a:endParaRPr lang="en-US"/>
          </a:p>
        </p:txBody>
      </p:sp>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11" y="1503115"/>
            <a:ext cx="7534141" cy="4778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8180252" y="1630248"/>
            <a:ext cx="3052293" cy="4524315"/>
          </a:xfrm>
          <a:prstGeom prst="rect">
            <a:avLst/>
          </a:prstGeom>
        </p:spPr>
        <p:txBody>
          <a:bodyPr wrap="square">
            <a:spAutoFit/>
          </a:bodyPr>
          <a:lstStyle/>
          <a:p>
            <a:pPr algn="r" rtl="1"/>
            <a:r>
              <a:rPr lang="fa-IR" sz="2400">
                <a:latin typeface="Times New Roman" panose="02020603050405020304" pitchFamily="18" charset="0"/>
                <a:ea typeface="Times New Roman" panose="02020603050405020304" pitchFamily="18" charset="0"/>
                <a:cs typeface="B Zar" panose="00000400000000000000" pitchFamily="2" charset="-78"/>
              </a:rPr>
              <a:t>افت های ناشی از الاستیک ، اصطکاک ، لغزش </a:t>
            </a:r>
            <a:r>
              <a:rPr lang="fa-IR" sz="2400" err="1">
                <a:latin typeface="Times New Roman" panose="02020603050405020304" pitchFamily="18" charset="0"/>
                <a:ea typeface="Times New Roman" panose="02020603050405020304" pitchFamily="18" charset="0"/>
                <a:cs typeface="B Zar" panose="00000400000000000000" pitchFamily="2" charset="-78"/>
              </a:rPr>
              <a:t>گوه</a:t>
            </a:r>
            <a:r>
              <a:rPr lang="fa-IR" sz="2400">
                <a:latin typeface="Times New Roman" panose="02020603050405020304" pitchFamily="18" charset="0"/>
                <a:ea typeface="Times New Roman" panose="02020603050405020304" pitchFamily="18" charset="0"/>
                <a:cs typeface="B Zar" panose="00000400000000000000" pitchFamily="2" charset="-78"/>
              </a:rPr>
              <a:t> و </a:t>
            </a:r>
            <a:r>
              <a:rPr lang="fa-IR" sz="2400" err="1">
                <a:latin typeface="Times New Roman" panose="02020603050405020304" pitchFamily="18" charset="0"/>
                <a:ea typeface="Times New Roman" panose="02020603050405020304" pitchFamily="18" charset="0"/>
                <a:cs typeface="B Zar" panose="00000400000000000000" pitchFamily="2" charset="-78"/>
              </a:rPr>
              <a:t>انکورج</a:t>
            </a:r>
            <a:r>
              <a:rPr lang="fa-IR" sz="2400">
                <a:latin typeface="Times New Roman" panose="02020603050405020304" pitchFamily="18" charset="0"/>
                <a:ea typeface="Times New Roman" panose="02020603050405020304" pitchFamily="18" charset="0"/>
                <a:cs typeface="B Zar" panose="00000400000000000000" pitchFamily="2" charset="-78"/>
              </a:rPr>
              <a:t> ، </a:t>
            </a:r>
            <a:r>
              <a:rPr lang="fa-IR" sz="2400" err="1">
                <a:latin typeface="Times New Roman" panose="02020603050405020304" pitchFamily="18" charset="0"/>
                <a:ea typeface="Times New Roman" panose="02020603050405020304" pitchFamily="18" charset="0"/>
                <a:cs typeface="B Zar" panose="00000400000000000000" pitchFamily="2" charset="-78"/>
              </a:rPr>
              <a:t>خزش</a:t>
            </a:r>
            <a:r>
              <a:rPr lang="fa-IR" sz="2400">
                <a:latin typeface="Times New Roman" panose="02020603050405020304" pitchFamily="18" charset="0"/>
                <a:ea typeface="Times New Roman" panose="02020603050405020304" pitchFamily="18" charset="0"/>
                <a:cs typeface="B Zar" panose="00000400000000000000" pitchFamily="2" charset="-78"/>
              </a:rPr>
              <a:t> ، جمع </a:t>
            </a:r>
            <a:r>
              <a:rPr lang="fa-IR" sz="2400" err="1">
                <a:latin typeface="Times New Roman" panose="02020603050405020304" pitchFamily="18" charset="0"/>
                <a:ea typeface="Times New Roman" panose="02020603050405020304" pitchFamily="18" charset="0"/>
                <a:cs typeface="B Zar" panose="00000400000000000000" pitchFamily="2" charset="-78"/>
              </a:rPr>
              <a:t>شدگی</a:t>
            </a:r>
            <a:r>
              <a:rPr lang="fa-IR" sz="2400">
                <a:latin typeface="Times New Roman" panose="02020603050405020304" pitchFamily="18" charset="0"/>
                <a:ea typeface="Times New Roman" panose="02020603050405020304" pitchFamily="18" charset="0"/>
                <a:cs typeface="B Zar" panose="00000400000000000000" pitchFamily="2" charset="-78"/>
              </a:rPr>
              <a:t>، حرارت و فولاد باید در محاسبات اعمال گردد و مقدار قابل توجهی می باشد. می توان مقادیر دقیق را محاسبه نمود و یا از مقادیر توصیه شده استفاده کرد:</a:t>
            </a:r>
            <a:endParaRPr lang="en-US" sz="2400">
              <a:latin typeface="Times New Roman" panose="02020603050405020304" pitchFamily="18" charset="0"/>
              <a:ea typeface="Times New Roman" panose="02020603050405020304" pitchFamily="18" charset="0"/>
            </a:endParaRPr>
          </a:p>
          <a:p>
            <a:pPr algn="r" rtl="1"/>
            <a:r>
              <a:rPr lang="fa-IR" sz="2400">
                <a:latin typeface="Times New Roman" panose="02020603050405020304" pitchFamily="18" charset="0"/>
                <a:ea typeface="Times New Roman" panose="02020603050405020304" pitchFamily="18" charset="0"/>
                <a:cs typeface="B Zar" panose="00000400000000000000" pitchFamily="2" charset="-78"/>
              </a:rPr>
              <a:t>افت اولیه بتن 10 درصد و افت نهایی بتن 15 درصد در نظر گرفته می شود.</a:t>
            </a:r>
            <a:endParaRPr lang="en-US" sz="2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2017179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8843" y="197613"/>
            <a:ext cx="8946541" cy="4195481"/>
          </a:xfrm>
        </p:spPr>
        <p:txBody>
          <a:bodyPr>
            <a:normAutofit/>
          </a:bodyPr>
          <a:lstStyle/>
          <a:p>
            <a:pPr marL="0" algn="just" rtl="1">
              <a:spcBef>
                <a:spcPts val="0"/>
              </a:spcBef>
            </a:pPr>
            <a:r>
              <a:rPr lang="fa-IR" sz="2400">
                <a:latin typeface="Times New Roman" panose="02020603050405020304" pitchFamily="18" charset="0"/>
                <a:ea typeface="Times New Roman" panose="02020603050405020304" pitchFamily="18" charset="0"/>
                <a:cs typeface="B Zar" panose="00000400000000000000" pitchFamily="2" charset="-78"/>
              </a:rPr>
              <a:t>ضعف بزرگ بتن در کشش می باشد که مهندسین را وادار به استفاده از بتن مسلح کرد. در بتن مسلح بعد از ترک خوردگی </a:t>
            </a:r>
            <a:r>
              <a:rPr lang="fa-IR" sz="2400" err="1">
                <a:latin typeface="Times New Roman" panose="02020603050405020304" pitchFamily="18" charset="0"/>
                <a:ea typeface="Times New Roman" panose="02020603050405020304" pitchFamily="18" charset="0"/>
                <a:cs typeface="B Zar" panose="00000400000000000000" pitchFamily="2" charset="-78"/>
              </a:rPr>
              <a:t>آرماتور</a:t>
            </a:r>
            <a:r>
              <a:rPr lang="fa-IR" sz="2400">
                <a:latin typeface="Times New Roman" panose="02020603050405020304" pitchFamily="18" charset="0"/>
                <a:ea typeface="Times New Roman" panose="02020603050405020304" pitchFamily="18" charset="0"/>
                <a:cs typeface="B Zar" panose="00000400000000000000" pitchFamily="2" charset="-78"/>
              </a:rPr>
              <a:t> به کشش افتاده و </a:t>
            </a:r>
            <a:r>
              <a:rPr lang="fa-IR" sz="2400" err="1">
                <a:latin typeface="Times New Roman" panose="02020603050405020304" pitchFamily="18" charset="0"/>
                <a:ea typeface="Times New Roman" panose="02020603050405020304" pitchFamily="18" charset="0"/>
                <a:cs typeface="B Zar" panose="00000400000000000000" pitchFamily="2" charset="-78"/>
              </a:rPr>
              <a:t>بهمراه</a:t>
            </a:r>
            <a:r>
              <a:rPr lang="fa-IR" sz="2400">
                <a:latin typeface="Times New Roman" panose="02020603050405020304" pitchFamily="18" charset="0"/>
                <a:ea typeface="Times New Roman" panose="02020603050405020304" pitchFamily="18" charset="0"/>
                <a:cs typeface="B Zar" panose="00000400000000000000" pitchFamily="2" charset="-78"/>
              </a:rPr>
              <a:t> بتن </a:t>
            </a:r>
            <a:r>
              <a:rPr lang="fa-IR" sz="2400" err="1">
                <a:latin typeface="Times New Roman" panose="02020603050405020304" pitchFamily="18" charset="0"/>
                <a:ea typeface="Times New Roman" panose="02020603050405020304" pitchFamily="18" charset="0"/>
                <a:cs typeface="B Zar" panose="00000400000000000000" pitchFamily="2" charset="-78"/>
              </a:rPr>
              <a:t>المانی</a:t>
            </a:r>
            <a:r>
              <a:rPr lang="fa-IR" sz="2400">
                <a:latin typeface="Times New Roman" panose="02020603050405020304" pitchFamily="18" charset="0"/>
                <a:ea typeface="Times New Roman" panose="02020603050405020304" pitchFamily="18" charset="0"/>
                <a:cs typeface="B Zar" panose="00000400000000000000" pitchFamily="2" charset="-78"/>
              </a:rPr>
              <a:t> مرکب از کشش و فشار </a:t>
            </a:r>
            <a:r>
              <a:rPr lang="fa-IR" sz="2400" err="1">
                <a:latin typeface="Times New Roman" panose="02020603050405020304" pitchFamily="18" charset="0"/>
                <a:ea typeface="Times New Roman" panose="02020603050405020304" pitchFamily="18" charset="0"/>
                <a:cs typeface="B Zar" panose="00000400000000000000" pitchFamily="2" charset="-78"/>
              </a:rPr>
              <a:t>بوجود</a:t>
            </a:r>
            <a:r>
              <a:rPr lang="fa-IR" sz="2400">
                <a:latin typeface="Times New Roman" panose="02020603050405020304" pitchFamily="18" charset="0"/>
                <a:ea typeface="Times New Roman" panose="02020603050405020304" pitchFamily="18" charset="0"/>
                <a:cs typeface="B Zar" panose="00000400000000000000" pitchFamily="2" charset="-78"/>
              </a:rPr>
              <a:t> می آید که در برابر بارهای وارده مقاومت می کند وبا توجه به ترک خوردگی در ناحیه کشش </a:t>
            </a:r>
            <a:r>
              <a:rPr lang="fa-IR" sz="2400" err="1">
                <a:latin typeface="Times New Roman" panose="02020603050405020304" pitchFamily="18" charset="0"/>
                <a:ea typeface="Times New Roman" panose="02020603050405020304" pitchFamily="18" charset="0"/>
                <a:cs typeface="B Zar" panose="00000400000000000000" pitchFamily="2" charset="-78"/>
              </a:rPr>
              <a:t>ازمقاومت</a:t>
            </a:r>
            <a:r>
              <a:rPr lang="fa-IR" sz="2400">
                <a:latin typeface="Times New Roman" panose="02020603050405020304" pitchFamily="18" charset="0"/>
                <a:ea typeface="Times New Roman" panose="02020603050405020304" pitchFamily="18" charset="0"/>
                <a:cs typeface="B Zar" panose="00000400000000000000" pitchFamily="2" charset="-78"/>
              </a:rPr>
              <a:t>  بتن صرفنظر می گردد اما در بتن </a:t>
            </a:r>
            <a:r>
              <a:rPr lang="fa-IR" sz="2400" err="1">
                <a:latin typeface="Times New Roman" panose="02020603050405020304" pitchFamily="18" charset="0"/>
                <a:ea typeface="Times New Roman" panose="02020603050405020304" pitchFamily="18" charset="0"/>
                <a:cs typeface="B Zar" panose="00000400000000000000" pitchFamily="2" charset="-78"/>
              </a:rPr>
              <a:t>پیشتنیده</a:t>
            </a:r>
            <a:r>
              <a:rPr lang="fa-IR" sz="2400">
                <a:latin typeface="Times New Roman" panose="02020603050405020304" pitchFamily="18" charset="0"/>
                <a:ea typeface="Times New Roman" panose="02020603050405020304" pitchFamily="18" charset="0"/>
                <a:cs typeface="B Zar" panose="00000400000000000000" pitchFamily="2" charset="-78"/>
              </a:rPr>
              <a:t> </a:t>
            </a:r>
            <a:r>
              <a:rPr lang="fa-IR" sz="2400" err="1">
                <a:latin typeface="Times New Roman" panose="02020603050405020304" pitchFamily="18" charset="0"/>
                <a:ea typeface="Times New Roman" panose="02020603050405020304" pitchFamily="18" charset="0"/>
                <a:cs typeface="B Zar" panose="00000400000000000000" pitchFamily="2" charset="-78"/>
              </a:rPr>
              <a:t>بدلیل</a:t>
            </a:r>
            <a:r>
              <a:rPr lang="fa-IR" sz="2400">
                <a:latin typeface="Times New Roman" panose="02020603050405020304" pitchFamily="18" charset="0"/>
                <a:ea typeface="Times New Roman" panose="02020603050405020304" pitchFamily="18" charset="0"/>
                <a:cs typeface="B Zar" panose="00000400000000000000" pitchFamily="2" charset="-78"/>
              </a:rPr>
              <a:t> قرار دادن بتن در فشار و نیروی فعال در </a:t>
            </a:r>
            <a:r>
              <a:rPr lang="fa-IR" sz="2400" err="1">
                <a:latin typeface="Times New Roman" panose="02020603050405020304" pitchFamily="18" charset="0"/>
                <a:ea typeface="Times New Roman" panose="02020603050405020304" pitchFamily="18" charset="0"/>
                <a:cs typeface="B Zar" panose="00000400000000000000" pitchFamily="2" charset="-78"/>
              </a:rPr>
              <a:t>استرند</a:t>
            </a:r>
            <a:r>
              <a:rPr lang="fa-IR" sz="2400">
                <a:latin typeface="Times New Roman" panose="02020603050405020304" pitchFamily="18" charset="0"/>
                <a:ea typeface="Times New Roman" panose="02020603050405020304" pitchFamily="18" charset="0"/>
                <a:cs typeface="B Zar" panose="00000400000000000000" pitchFamily="2" charset="-78"/>
              </a:rPr>
              <a:t> ها که برخلاف بارهای وارده می باشد و باعث پیش خیز می شود مانع از ترک خوردگی بتن می شود و طراحی در اکثر اعضای پیش تنیده(کلاس </a:t>
            </a:r>
            <a:r>
              <a:rPr lang="en-US" sz="2400">
                <a:latin typeface="Times New Roman" panose="02020603050405020304" pitchFamily="18" charset="0"/>
                <a:ea typeface="Times New Roman" panose="02020603050405020304" pitchFamily="18" charset="0"/>
                <a:cs typeface="B Zar" panose="00000400000000000000" pitchFamily="2" charset="-78"/>
              </a:rPr>
              <a:t>U</a:t>
            </a:r>
            <a:r>
              <a:rPr lang="fa-IR" sz="2400">
                <a:latin typeface="Times New Roman" panose="02020603050405020304" pitchFamily="18" charset="0"/>
                <a:ea typeface="Times New Roman" panose="02020603050405020304" pitchFamily="18" charset="0"/>
                <a:cs typeface="B Zar" panose="00000400000000000000" pitchFamily="2" charset="-78"/>
              </a:rPr>
              <a:t> در آیین نامه </a:t>
            </a:r>
            <a:r>
              <a:rPr lang="en-US" sz="2400">
                <a:latin typeface="Times New Roman" panose="02020603050405020304" pitchFamily="18" charset="0"/>
                <a:ea typeface="Times New Roman" panose="02020603050405020304" pitchFamily="18" charset="0"/>
                <a:cs typeface="B Zar" panose="00000400000000000000" pitchFamily="2" charset="-78"/>
              </a:rPr>
              <a:t>ACI</a:t>
            </a:r>
            <a:r>
              <a:rPr lang="fa-IR" sz="2400">
                <a:latin typeface="Times New Roman" panose="02020603050405020304" pitchFamily="18" charset="0"/>
                <a:ea typeface="Times New Roman" panose="02020603050405020304" pitchFamily="18" charset="0"/>
                <a:cs typeface="B Zar" panose="00000400000000000000" pitchFamily="2" charset="-78"/>
              </a:rPr>
              <a:t> ) </a:t>
            </a:r>
            <a:r>
              <a:rPr lang="fa-IR" sz="2400" err="1">
                <a:latin typeface="Times New Roman" panose="02020603050405020304" pitchFamily="18" charset="0"/>
                <a:ea typeface="Times New Roman" panose="02020603050405020304" pitchFamily="18" charset="0"/>
                <a:cs typeface="B Zar" panose="00000400000000000000" pitchFamily="2" charset="-78"/>
              </a:rPr>
              <a:t>بصورت</a:t>
            </a:r>
            <a:r>
              <a:rPr lang="fa-IR" sz="2400">
                <a:latin typeface="Times New Roman" panose="02020603050405020304" pitchFamily="18" charset="0"/>
                <a:ea typeface="Times New Roman" panose="02020603050405020304" pitchFamily="18" charset="0"/>
                <a:cs typeface="B Zar" panose="00000400000000000000" pitchFamily="2" charset="-78"/>
              </a:rPr>
              <a:t> ترک نخورده انجام می شود.</a:t>
            </a:r>
            <a:endParaRPr lang="en-US" sz="240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288843" y="2838719"/>
            <a:ext cx="6344409" cy="3823178"/>
          </a:xfrm>
          <a:prstGeom prst="rect">
            <a:avLst/>
          </a:prstGeom>
        </p:spPr>
      </p:pic>
      <p:sp>
        <p:nvSpPr>
          <p:cNvPr id="6" name="Rectangle 5"/>
          <p:cNvSpPr/>
          <p:nvPr/>
        </p:nvSpPr>
        <p:spPr>
          <a:xfrm>
            <a:off x="7745766" y="5499652"/>
            <a:ext cx="3478826" cy="1015663"/>
          </a:xfrm>
          <a:prstGeom prst="rect">
            <a:avLst/>
          </a:prstGeom>
        </p:spPr>
        <p:txBody>
          <a:bodyPr wrap="square">
            <a:spAutoFit/>
          </a:bodyPr>
          <a:lstStyle/>
          <a:p>
            <a:pPr algn="just" rtl="1"/>
            <a:r>
              <a:rPr lang="fa-IR" sz="2000">
                <a:latin typeface="Times New Roman" panose="02020603050405020304" pitchFamily="18" charset="0"/>
                <a:ea typeface="Times New Roman" panose="02020603050405020304" pitchFamily="18" charset="0"/>
                <a:cs typeface="B Zar" panose="00000400000000000000" pitchFamily="2" charset="-78"/>
              </a:rPr>
              <a:t>افزایش لنگر ترک خوردگی </a:t>
            </a:r>
            <a:r>
              <a:rPr lang="fa-IR" sz="2000" err="1">
                <a:latin typeface="Times New Roman" panose="02020603050405020304" pitchFamily="18" charset="0"/>
                <a:ea typeface="Times New Roman" panose="02020603050405020304" pitchFamily="18" charset="0"/>
                <a:cs typeface="B Zar" panose="00000400000000000000" pitchFamily="2" charset="-78"/>
              </a:rPr>
              <a:t>بدلیل</a:t>
            </a:r>
            <a:r>
              <a:rPr lang="fa-IR" sz="2000">
                <a:latin typeface="Times New Roman" panose="02020603050405020304" pitchFamily="18" charset="0"/>
                <a:ea typeface="Times New Roman" panose="02020603050405020304" pitchFamily="18" charset="0"/>
                <a:cs typeface="B Zar" panose="00000400000000000000" pitchFamily="2" charset="-78"/>
              </a:rPr>
              <a:t> نیروی پیش </a:t>
            </a:r>
            <a:r>
              <a:rPr lang="fa-IR" sz="2000" err="1">
                <a:latin typeface="Times New Roman" panose="02020603050405020304" pitchFamily="18" charset="0"/>
                <a:ea typeface="Times New Roman" panose="02020603050405020304" pitchFamily="18" charset="0"/>
                <a:cs typeface="B Zar" panose="00000400000000000000" pitchFamily="2" charset="-78"/>
              </a:rPr>
              <a:t>تنیدگی</a:t>
            </a:r>
            <a:r>
              <a:rPr lang="fa-IR" sz="2000">
                <a:latin typeface="Times New Roman" panose="02020603050405020304" pitchFamily="18" charset="0"/>
                <a:ea typeface="Times New Roman" panose="02020603050405020304" pitchFamily="18" charset="0"/>
                <a:cs typeface="B Zar" panose="00000400000000000000" pitchFamily="2" charset="-78"/>
              </a:rPr>
              <a:t> در عضو </a:t>
            </a:r>
            <a:r>
              <a:rPr lang="fa-IR" sz="2000" err="1">
                <a:latin typeface="Times New Roman" panose="02020603050405020304" pitchFamily="18" charset="0"/>
                <a:ea typeface="Times New Roman" panose="02020603050405020304" pitchFamily="18" charset="0"/>
                <a:cs typeface="B Zar" panose="00000400000000000000" pitchFamily="2" charset="-78"/>
              </a:rPr>
              <a:t>بتنی</a:t>
            </a:r>
            <a:r>
              <a:rPr lang="fa-IR" sz="2000">
                <a:latin typeface="Times New Roman" panose="02020603050405020304" pitchFamily="18" charset="0"/>
                <a:ea typeface="Times New Roman" panose="02020603050405020304" pitchFamily="18" charset="0"/>
                <a:cs typeface="B Zar" panose="00000400000000000000" pitchFamily="2" charset="-78"/>
              </a:rPr>
              <a:t> که بطور قابل ملاحظه ای افزایش یافته است.</a:t>
            </a:r>
            <a:endParaRPr lang="en-US" sz="20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1380971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202343"/>
            <a:ext cx="9404723" cy="1400530"/>
          </a:xfrm>
        </p:spPr>
        <p:txBody>
          <a:bodyPr/>
          <a:lstStyle/>
          <a:p>
            <a:pPr algn="r"/>
            <a:r>
              <a:rPr lang="fa-IR" sz="3200"/>
              <a:t>ناحیه انتقال:</a:t>
            </a:r>
            <a:br>
              <a:rPr lang="en-US"/>
            </a:br>
            <a:endParaRPr lang="en-US"/>
          </a:p>
        </p:txBody>
      </p:sp>
      <p:sp>
        <p:nvSpPr>
          <p:cNvPr id="4" name="Rectangle 3"/>
          <p:cNvSpPr/>
          <p:nvPr/>
        </p:nvSpPr>
        <p:spPr>
          <a:xfrm>
            <a:off x="2275267" y="1143321"/>
            <a:ext cx="8014952" cy="830997"/>
          </a:xfrm>
          <a:prstGeom prst="rect">
            <a:avLst/>
          </a:prstGeom>
        </p:spPr>
        <p:txBody>
          <a:bodyPr wrap="square">
            <a:spAutoFit/>
          </a:bodyPr>
          <a:lstStyle/>
          <a:p>
            <a:pPr algn="r" rtl="1"/>
            <a:r>
              <a:rPr lang="fa-IR" sz="2400">
                <a:latin typeface="Times New Roman" panose="02020603050405020304" pitchFamily="18" charset="0"/>
                <a:ea typeface="Times New Roman" panose="02020603050405020304" pitchFamily="18" charset="0"/>
                <a:cs typeface="B Zar" panose="00000400000000000000" pitchFamily="2" charset="-78"/>
              </a:rPr>
              <a:t>در قطعات پیش کشیده مهار انتهایی نداریم در نتیجه انتقال تنش پیش </a:t>
            </a:r>
            <a:r>
              <a:rPr lang="fa-IR" sz="2400" err="1">
                <a:latin typeface="Times New Roman" panose="02020603050405020304" pitchFamily="18" charset="0"/>
                <a:ea typeface="Times New Roman" panose="02020603050405020304" pitchFamily="18" charset="0"/>
                <a:cs typeface="B Zar" panose="00000400000000000000" pitchFamily="2" charset="-78"/>
              </a:rPr>
              <a:t>تنیدگی</a:t>
            </a:r>
            <a:r>
              <a:rPr lang="fa-IR" sz="2400">
                <a:latin typeface="Times New Roman" panose="02020603050405020304" pitchFamily="18" charset="0"/>
                <a:ea typeface="Times New Roman" panose="02020603050405020304" pitchFamily="18" charset="0"/>
                <a:cs typeface="B Zar" panose="00000400000000000000" pitchFamily="2" charset="-78"/>
              </a:rPr>
              <a:t> از فولاد به بتن بسیار مهم است و به آن طول انتقال گویند.</a:t>
            </a:r>
            <a:endParaRPr lang="en-US" sz="2400">
              <a:effectLst/>
              <a:latin typeface="Times New Roman" panose="02020603050405020304" pitchFamily="18" charset="0"/>
              <a:ea typeface="Times New Roman" panose="02020603050405020304" pitchFamily="18" charset="0"/>
            </a:endParaRPr>
          </a:p>
        </p:txBody>
      </p:sp>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5267" y="2283984"/>
            <a:ext cx="8004046" cy="1262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3189" y="3856274"/>
            <a:ext cx="6373646" cy="2684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212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210614" y="209925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7524" y="296213"/>
            <a:ext cx="8185265" cy="221629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9507815" y="2231249"/>
            <a:ext cx="1951175" cy="369332"/>
          </a:xfrm>
          <a:prstGeom prst="rect">
            <a:avLst/>
          </a:prstGeom>
        </p:spPr>
        <p:txBody>
          <a:bodyPr wrap="none">
            <a:spAutoFit/>
          </a:bodyPr>
          <a:lstStyle/>
          <a:p>
            <a:r>
              <a:rPr lang="fa-IR" dirty="0">
                <a:latin typeface="Times New Roman" panose="02020603050405020304" pitchFamily="18" charset="0"/>
                <a:ea typeface="Times New Roman" panose="02020603050405020304" pitchFamily="18" charset="0"/>
                <a:cs typeface="B Zar" panose="00000400000000000000" pitchFamily="2" charset="-78"/>
              </a:rPr>
              <a:t> نحوه قرارگیری </a:t>
            </a:r>
            <a:r>
              <a:rPr lang="fa-IR" dirty="0" err="1">
                <a:latin typeface="Times New Roman" panose="02020603050405020304" pitchFamily="18" charset="0"/>
                <a:ea typeface="Times New Roman" panose="02020603050405020304" pitchFamily="18" charset="0"/>
                <a:cs typeface="B Zar" panose="00000400000000000000" pitchFamily="2" charset="-78"/>
              </a:rPr>
              <a:t>تاندون</a:t>
            </a:r>
            <a:r>
              <a:rPr lang="fa-IR" dirty="0">
                <a:latin typeface="Times New Roman" panose="02020603050405020304" pitchFamily="18" charset="0"/>
                <a:ea typeface="Times New Roman" panose="02020603050405020304" pitchFamily="18" charset="0"/>
                <a:cs typeface="B Zar" panose="00000400000000000000" pitchFamily="2" charset="-78"/>
              </a:rPr>
              <a:t> ها</a:t>
            </a:r>
            <a:endParaRPr lang="en-US" dirty="0"/>
          </a:p>
        </p:txBody>
      </p:sp>
      <p:sp>
        <p:nvSpPr>
          <p:cNvPr id="7" name="Rectangle 4"/>
          <p:cNvSpPr>
            <a:spLocks noChangeArrowheads="1"/>
          </p:cNvSpPr>
          <p:nvPr/>
        </p:nvSpPr>
        <p:spPr bwMode="auto">
          <a:xfrm>
            <a:off x="1087524" y="288486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1533" y="2719102"/>
            <a:ext cx="4581992" cy="401069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183524" y="5948898"/>
            <a:ext cx="2919714" cy="646331"/>
          </a:xfrm>
          <a:prstGeom prst="rect">
            <a:avLst/>
          </a:prstGeom>
        </p:spPr>
        <p:txBody>
          <a:bodyPr wrap="square">
            <a:spAutoFit/>
          </a:bodyPr>
          <a:lstStyle/>
          <a:p>
            <a:pPr algn="r"/>
            <a:r>
              <a:rPr lang="fa-IR" dirty="0">
                <a:latin typeface="Times New Roman" panose="02020603050405020304" pitchFamily="18" charset="0"/>
                <a:ea typeface="Times New Roman" panose="02020603050405020304" pitchFamily="18" charset="0"/>
                <a:cs typeface="B Zar" panose="00000400000000000000" pitchFamily="2" charset="-78"/>
              </a:rPr>
              <a:t> اعضای نگهدارنده </a:t>
            </a:r>
            <a:r>
              <a:rPr lang="fa-IR" dirty="0" err="1">
                <a:latin typeface="Times New Roman" panose="02020603050405020304" pitchFamily="18" charset="0"/>
                <a:ea typeface="Times New Roman" panose="02020603050405020304" pitchFamily="18" charset="0"/>
                <a:cs typeface="B Zar" panose="00000400000000000000" pitchFamily="2" charset="-78"/>
              </a:rPr>
              <a:t>استرند</a:t>
            </a:r>
            <a:r>
              <a:rPr lang="fa-IR" dirty="0">
                <a:latin typeface="Times New Roman" panose="02020603050405020304" pitchFamily="18" charset="0"/>
                <a:ea typeface="Times New Roman" panose="02020603050405020304" pitchFamily="18" charset="0"/>
                <a:cs typeface="B Zar" panose="00000400000000000000" pitchFamily="2" charset="-78"/>
              </a:rPr>
              <a:t> ها در خط تولید اعضای پیش کشیده</a:t>
            </a:r>
            <a:endParaRPr lang="en-US" dirty="0"/>
          </a:p>
        </p:txBody>
      </p:sp>
    </p:spTree>
    <p:extLst>
      <p:ext uri="{BB962C8B-B14F-4D97-AF65-F5344CB8AC3E}">
        <p14:creationId xmlns:p14="http://schemas.microsoft.com/office/powerpoint/2010/main" val="195059635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sz="3200"/>
              <a:t>تنش کششی مجاز در کلاس های مختلف ترک خوردگی:</a:t>
            </a:r>
            <a:br>
              <a:rPr lang="en-US"/>
            </a:br>
            <a:endParaRPr lang="en-US"/>
          </a:p>
        </p:txBody>
      </p:sp>
      <p:sp>
        <p:nvSpPr>
          <p:cNvPr id="4" name="Rectangle 2"/>
          <p:cNvSpPr>
            <a:spLocks noChangeArrowheads="1"/>
          </p:cNvSpPr>
          <p:nvPr/>
        </p:nvSpPr>
        <p:spPr bwMode="auto">
          <a:xfrm>
            <a:off x="2517142" y="2286568"/>
            <a:ext cx="8301121" cy="51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6553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6420" y="1703736"/>
            <a:ext cx="7419856" cy="4008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59679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275673"/>
            <a:ext cx="9404723" cy="1400530"/>
          </a:xfrm>
        </p:spPr>
        <p:txBody>
          <a:bodyPr/>
          <a:lstStyle/>
          <a:p>
            <a:pPr algn="r"/>
            <a:r>
              <a:rPr lang="fa-IR" sz="2800"/>
              <a:t>تنش مجاز فشاری در سطح سرویس اولیه :</a:t>
            </a:r>
            <a:br>
              <a:rPr lang="en-US"/>
            </a:br>
            <a:endParaRPr lang="en-US"/>
          </a:p>
        </p:txBody>
      </p:sp>
      <p:sp>
        <p:nvSpPr>
          <p:cNvPr id="4" name="Rectangle 2"/>
          <p:cNvSpPr>
            <a:spLocks noChangeArrowheads="1"/>
          </p:cNvSpPr>
          <p:nvPr/>
        </p:nvSpPr>
        <p:spPr bwMode="auto">
          <a:xfrm>
            <a:off x="4085217" y="1245517"/>
            <a:ext cx="1040544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6656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5217" y="975938"/>
            <a:ext cx="6121136" cy="233256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427452" y="3662597"/>
            <a:ext cx="4623382" cy="523220"/>
          </a:xfrm>
          <a:prstGeom prst="rect">
            <a:avLst/>
          </a:prstGeom>
        </p:spPr>
        <p:txBody>
          <a:bodyPr wrap="none">
            <a:spAutoFit/>
          </a:bodyPr>
          <a:lstStyle/>
          <a:p>
            <a:pPr algn="r" rtl="1"/>
            <a:r>
              <a:rPr lang="fa-IR" sz="2800">
                <a:latin typeface="Times New Roman" panose="02020603050405020304" pitchFamily="18" charset="0"/>
                <a:ea typeface="Times New Roman" panose="02020603050405020304" pitchFamily="18" charset="0"/>
                <a:cs typeface="B Zar" panose="00000400000000000000" pitchFamily="2" charset="-78"/>
              </a:rPr>
              <a:t>تنش مجاز کششی در سطح سرویس اولیه :</a:t>
            </a:r>
            <a:endParaRPr lang="en-US" sz="2800">
              <a:effectLst/>
              <a:latin typeface="Times New Roman" panose="02020603050405020304" pitchFamily="18" charset="0"/>
              <a:ea typeface="Times New Roman" panose="02020603050405020304" pitchFamily="18" charset="0"/>
            </a:endParaRPr>
          </a:p>
        </p:txBody>
      </p:sp>
      <p:sp>
        <p:nvSpPr>
          <p:cNvPr id="6" name="Rectangle 4"/>
          <p:cNvSpPr>
            <a:spLocks noChangeArrowheads="1"/>
          </p:cNvSpPr>
          <p:nvPr/>
        </p:nvSpPr>
        <p:spPr bwMode="auto">
          <a:xfrm>
            <a:off x="4085216" y="4185817"/>
            <a:ext cx="1869941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665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5217" y="4185817"/>
            <a:ext cx="6121136" cy="2629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45923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220" y="0"/>
            <a:ext cx="9404723" cy="1400530"/>
          </a:xfrm>
        </p:spPr>
        <p:txBody>
          <a:bodyPr/>
          <a:lstStyle/>
          <a:p>
            <a:pPr algn="r" rtl="1"/>
            <a:r>
              <a:rPr lang="fa-IR"/>
              <a:t> </a:t>
            </a:r>
            <a:br>
              <a:rPr lang="en-US"/>
            </a:br>
            <a:r>
              <a:rPr lang="fa-IR" sz="2800"/>
              <a:t>تنش مجاز فشاری در حالت بهره برداری در زمان اعمال بارهای دائمی و کل بار:</a:t>
            </a:r>
            <a:br>
              <a:rPr lang="en-US"/>
            </a:br>
            <a:endParaRPr lang="en-US"/>
          </a:p>
        </p:txBody>
      </p:sp>
      <p:sp>
        <p:nvSpPr>
          <p:cNvPr id="4" name="Rectangle 2"/>
          <p:cNvSpPr>
            <a:spLocks noChangeArrowheads="1"/>
          </p:cNvSpPr>
          <p:nvPr/>
        </p:nvSpPr>
        <p:spPr bwMode="auto">
          <a:xfrm>
            <a:off x="1352282" y="1648495"/>
            <a:ext cx="1284269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6758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571" y="2324357"/>
            <a:ext cx="9239372" cy="3042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80984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134666"/>
            <a:ext cx="9404723" cy="1400530"/>
          </a:xfrm>
        </p:spPr>
        <p:txBody>
          <a:bodyPr/>
          <a:lstStyle/>
          <a:p>
            <a:pPr algn="r"/>
            <a:r>
              <a:rPr lang="fa-IR" sz="2800"/>
              <a:t>بررسی طراحی در حالت بهره برداری در حالات مختلف ترک خوردگی:</a:t>
            </a:r>
            <a:br>
              <a:rPr lang="en-US"/>
            </a:br>
            <a:endParaRPr lang="en-US"/>
          </a:p>
        </p:txBody>
      </p:sp>
      <p:sp>
        <p:nvSpPr>
          <p:cNvPr id="4" name="Rectangle 2"/>
          <p:cNvSpPr>
            <a:spLocks noChangeArrowheads="1"/>
          </p:cNvSpPr>
          <p:nvPr/>
        </p:nvSpPr>
        <p:spPr bwMode="auto">
          <a:xfrm>
            <a:off x="1635616" y="1313644"/>
            <a:ext cx="1683476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6860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97" y="983623"/>
            <a:ext cx="9724749" cy="5708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42772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sz="3200"/>
              <a:t>تنش </a:t>
            </a:r>
            <a:r>
              <a:rPr lang="fa-IR" sz="3200" err="1"/>
              <a:t>مجازکششی</a:t>
            </a:r>
            <a:r>
              <a:rPr lang="fa-IR" sz="3200"/>
              <a:t> </a:t>
            </a:r>
            <a:r>
              <a:rPr lang="fa-IR" sz="3200" err="1"/>
              <a:t>استرند</a:t>
            </a:r>
            <a:r>
              <a:rPr lang="fa-IR" sz="3200"/>
              <a:t> در زمان جک زدن:</a:t>
            </a:r>
            <a:r>
              <a:rPr lang="fa-IR"/>
              <a:t> </a:t>
            </a:r>
            <a:br>
              <a:rPr lang="en-US"/>
            </a:br>
            <a:endParaRPr lang="en-US"/>
          </a:p>
        </p:txBody>
      </p:sp>
      <p:sp>
        <p:nvSpPr>
          <p:cNvPr id="4" name="Rectangle 2"/>
          <p:cNvSpPr>
            <a:spLocks noChangeArrowheads="1"/>
          </p:cNvSpPr>
          <p:nvPr/>
        </p:nvSpPr>
        <p:spPr bwMode="auto">
          <a:xfrm>
            <a:off x="1907193" y="1738833"/>
            <a:ext cx="153797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6963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194" y="1738833"/>
            <a:ext cx="8260384" cy="4595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17782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916" y="221885"/>
            <a:ext cx="9404723" cy="1400530"/>
          </a:xfrm>
        </p:spPr>
        <p:txBody>
          <a:bodyPr/>
          <a:lstStyle/>
          <a:p>
            <a:pPr algn="r"/>
            <a:r>
              <a:rPr lang="fa-IR" sz="3200">
                <a:solidFill>
                  <a:srgbClr val="FFC000"/>
                </a:solidFill>
              </a:rPr>
              <a:t>حداقل های ابعاد کتیبه مطابق آیین نامه </a:t>
            </a:r>
            <a:endParaRPr lang="en-US" sz="3200">
              <a:solidFill>
                <a:srgbClr val="FFC000"/>
              </a:solidFill>
            </a:endParaRPr>
          </a:p>
        </p:txBody>
      </p:sp>
      <p:sp>
        <p:nvSpPr>
          <p:cNvPr id="6" name="Rectangle 5"/>
          <p:cNvSpPr/>
          <p:nvPr/>
        </p:nvSpPr>
        <p:spPr>
          <a:xfrm>
            <a:off x="3994639" y="272796"/>
            <a:ext cx="1027845" cy="584775"/>
          </a:xfrm>
          <a:prstGeom prst="rect">
            <a:avLst/>
          </a:prstGeom>
        </p:spPr>
        <p:txBody>
          <a:bodyPr wrap="none">
            <a:spAutoFit/>
          </a:bodyPr>
          <a:lstStyle/>
          <a:p>
            <a:r>
              <a:rPr lang="en-US" sz="3200">
                <a:solidFill>
                  <a:srgbClr val="FFC000"/>
                </a:solidFill>
              </a:rPr>
              <a:t>:ACI</a:t>
            </a:r>
          </a:p>
        </p:txBody>
      </p:sp>
      <p:sp>
        <p:nvSpPr>
          <p:cNvPr id="7" name="Rectangle 6"/>
          <p:cNvSpPr/>
          <p:nvPr/>
        </p:nvSpPr>
        <p:spPr>
          <a:xfrm>
            <a:off x="3110843" y="1106890"/>
            <a:ext cx="6979796" cy="461665"/>
          </a:xfrm>
          <a:prstGeom prst="rect">
            <a:avLst/>
          </a:prstGeom>
        </p:spPr>
        <p:txBody>
          <a:bodyPr wrap="none">
            <a:spAutoFit/>
          </a:bodyPr>
          <a:lstStyle/>
          <a:p>
            <a:pPr algn="r" rtl="1"/>
            <a:r>
              <a:rPr lang="fa-IR" sz="2400">
                <a:latin typeface="Times New Roman" panose="02020603050405020304" pitchFamily="18" charset="0"/>
                <a:ea typeface="Times New Roman" panose="02020603050405020304" pitchFamily="18" charset="0"/>
                <a:cs typeface="B Zar" panose="00000400000000000000" pitchFamily="2" charset="-78"/>
              </a:rPr>
              <a:t>حداقل طول کتیبه مطابق </a:t>
            </a:r>
            <a:r>
              <a:rPr lang="en-US" sz="2400">
                <a:latin typeface="Times New Roman" panose="02020603050405020304" pitchFamily="18" charset="0"/>
                <a:ea typeface="Times New Roman" panose="02020603050405020304" pitchFamily="18" charset="0"/>
                <a:cs typeface="B Zar" panose="00000400000000000000" pitchFamily="2" charset="-78"/>
              </a:rPr>
              <a:t>ACI </a:t>
            </a:r>
            <a:r>
              <a:rPr lang="fa-IR" sz="2400">
                <a:latin typeface="Times New Roman" panose="02020603050405020304" pitchFamily="18" charset="0"/>
                <a:ea typeface="Times New Roman" panose="02020603050405020304" pitchFamily="18" charset="0"/>
                <a:cs typeface="B Zar" panose="00000400000000000000" pitchFamily="2" charset="-78"/>
              </a:rPr>
              <a:t> برابر است با  </a:t>
            </a:r>
            <a:r>
              <a:rPr lang="en-US" sz="2400">
                <a:latin typeface="Times New Roman" panose="02020603050405020304" pitchFamily="18" charset="0"/>
                <a:ea typeface="Times New Roman" panose="02020603050405020304" pitchFamily="18" charset="0"/>
                <a:cs typeface="B Zar" panose="00000400000000000000" pitchFamily="2" charset="-78"/>
              </a:rPr>
              <a:t>L/6</a:t>
            </a:r>
            <a:r>
              <a:rPr lang="fa-IR" sz="2400">
                <a:latin typeface="Times New Roman" panose="02020603050405020304" pitchFamily="18" charset="0"/>
                <a:ea typeface="Times New Roman" panose="02020603050405020304" pitchFamily="18" charset="0"/>
                <a:cs typeface="B Zar" panose="00000400000000000000" pitchFamily="2" charset="-78"/>
              </a:rPr>
              <a:t> (</a:t>
            </a:r>
            <a:r>
              <a:rPr lang="en-US" sz="2400">
                <a:latin typeface="Times New Roman" panose="02020603050405020304" pitchFamily="18" charset="0"/>
                <a:ea typeface="Times New Roman" panose="02020603050405020304" pitchFamily="18" charset="0"/>
                <a:cs typeface="B Zar" panose="00000400000000000000" pitchFamily="2" charset="-78"/>
              </a:rPr>
              <a:t>L</a:t>
            </a:r>
            <a:r>
              <a:rPr lang="fa-IR" sz="2400">
                <a:latin typeface="Times New Roman" panose="02020603050405020304" pitchFamily="18" charset="0"/>
                <a:ea typeface="Times New Roman" panose="02020603050405020304" pitchFamily="18" charset="0"/>
                <a:cs typeface="B Zar" panose="00000400000000000000" pitchFamily="2" charset="-78"/>
              </a:rPr>
              <a:t>  طول دهانه می باشد)</a:t>
            </a:r>
            <a:endParaRPr lang="en-US" sz="2400">
              <a:effectLst/>
              <a:latin typeface="Times New Roman" panose="02020603050405020304" pitchFamily="18" charset="0"/>
              <a:ea typeface="Times New Roman" panose="02020603050405020304" pitchFamily="18" charset="0"/>
            </a:endParaRPr>
          </a:p>
        </p:txBody>
      </p:sp>
      <p:sp>
        <p:nvSpPr>
          <p:cNvPr id="8" name="Rectangle 2"/>
          <p:cNvSpPr>
            <a:spLocks noChangeArrowheads="1"/>
          </p:cNvSpPr>
          <p:nvPr/>
        </p:nvSpPr>
        <p:spPr bwMode="auto">
          <a:xfrm>
            <a:off x="4159876" y="2231225"/>
            <a:ext cx="1044448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7065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0112" y="1605481"/>
            <a:ext cx="5841010" cy="240992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4"/>
          <p:cNvSpPr>
            <a:spLocks noChangeArrowheads="1"/>
          </p:cNvSpPr>
          <p:nvPr/>
        </p:nvSpPr>
        <p:spPr bwMode="auto">
          <a:xfrm>
            <a:off x="3994639" y="443947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06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0112" y="4204780"/>
            <a:ext cx="5738867" cy="2440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66584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130" y="-282867"/>
            <a:ext cx="9404723" cy="1400530"/>
          </a:xfrm>
        </p:spPr>
        <p:txBody>
          <a:bodyPr/>
          <a:lstStyle/>
          <a:p>
            <a:pPr algn="r" rtl="1"/>
            <a:r>
              <a:rPr lang="fa-IR"/>
              <a:t> </a:t>
            </a:r>
            <a:br>
              <a:rPr lang="en-US"/>
            </a:br>
            <a:r>
              <a:rPr lang="fa-IR" sz="2400"/>
              <a:t>مطابق </a:t>
            </a:r>
            <a:r>
              <a:rPr lang="fa-IR" sz="2400" err="1"/>
              <a:t>برتوصیه</a:t>
            </a:r>
            <a:r>
              <a:rPr lang="fa-IR" sz="2400"/>
              <a:t> </a:t>
            </a:r>
            <a:r>
              <a:rPr lang="en-US" sz="2400"/>
              <a:t>ACI </a:t>
            </a:r>
            <a:r>
              <a:rPr lang="fa-IR" sz="2400"/>
              <a:t> چنانچه فاصله </a:t>
            </a:r>
            <a:r>
              <a:rPr lang="fa-IR" sz="2400" err="1"/>
              <a:t>استرند</a:t>
            </a:r>
            <a:r>
              <a:rPr lang="fa-IR" sz="2400"/>
              <a:t> ها از 1.4 متر بیشتر نباشد نیاز به </a:t>
            </a:r>
            <a:r>
              <a:rPr lang="fa-IR" sz="2400" err="1"/>
              <a:t>میلگرد</a:t>
            </a:r>
            <a:r>
              <a:rPr lang="fa-IR" sz="2400"/>
              <a:t> حرارتی </a:t>
            </a:r>
            <a:r>
              <a:rPr lang="fa-IR" sz="2400" err="1"/>
              <a:t>نمی</a:t>
            </a:r>
            <a:r>
              <a:rPr lang="fa-IR" sz="2400"/>
              <a:t> باشد:</a:t>
            </a:r>
            <a:br>
              <a:rPr lang="en-US"/>
            </a:br>
            <a:endParaRPr lang="en-US"/>
          </a:p>
        </p:txBody>
      </p:sp>
      <p:sp>
        <p:nvSpPr>
          <p:cNvPr id="4" name="Rectangle 2"/>
          <p:cNvSpPr>
            <a:spLocks noChangeArrowheads="1"/>
          </p:cNvSpPr>
          <p:nvPr/>
        </p:nvSpPr>
        <p:spPr bwMode="auto">
          <a:xfrm>
            <a:off x="1638416" y="1236931"/>
            <a:ext cx="18925526" cy="45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7168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2642" y="1117663"/>
            <a:ext cx="6180367" cy="554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8353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69713" y="285361"/>
            <a:ext cx="7469746" cy="830997"/>
          </a:xfrm>
          <a:prstGeom prst="rect">
            <a:avLst/>
          </a:prstGeom>
        </p:spPr>
        <p:txBody>
          <a:bodyPr wrap="square">
            <a:spAutoFit/>
          </a:bodyPr>
          <a:lstStyle/>
          <a:p>
            <a:pPr algn="r" rtl="1"/>
            <a:r>
              <a:rPr lang="fa-IR" sz="2400">
                <a:latin typeface="Times New Roman" panose="02020603050405020304" pitchFamily="18" charset="0"/>
                <a:ea typeface="Times New Roman" panose="02020603050405020304" pitchFamily="18" charset="0"/>
                <a:cs typeface="B Zar" panose="00000400000000000000" pitchFamily="2" charset="-78"/>
              </a:rPr>
              <a:t>مطابق </a:t>
            </a:r>
            <a:r>
              <a:rPr lang="fa-IR" sz="2400" err="1">
                <a:latin typeface="Times New Roman" panose="02020603050405020304" pitchFamily="18" charset="0"/>
                <a:ea typeface="Times New Roman" panose="02020603050405020304" pitchFamily="18" charset="0"/>
                <a:cs typeface="B Zar" panose="00000400000000000000" pitchFamily="2" charset="-78"/>
              </a:rPr>
              <a:t>برتوصیه</a:t>
            </a:r>
            <a:r>
              <a:rPr lang="fa-IR" sz="2400">
                <a:latin typeface="Times New Roman" panose="02020603050405020304" pitchFamily="18" charset="0"/>
                <a:ea typeface="Times New Roman" panose="02020603050405020304" pitchFamily="18" charset="0"/>
                <a:cs typeface="B Zar" panose="00000400000000000000" pitchFamily="2" charset="-78"/>
              </a:rPr>
              <a:t> </a:t>
            </a:r>
            <a:r>
              <a:rPr lang="en-US" sz="2400">
                <a:latin typeface="Times New Roman" panose="02020603050405020304" pitchFamily="18" charset="0"/>
                <a:ea typeface="Times New Roman" panose="02020603050405020304" pitchFamily="18" charset="0"/>
                <a:cs typeface="B Zar" panose="00000400000000000000" pitchFamily="2" charset="-78"/>
              </a:rPr>
              <a:t>ACI </a:t>
            </a:r>
            <a:r>
              <a:rPr lang="fa-IR" sz="2400">
                <a:latin typeface="Times New Roman" panose="02020603050405020304" pitchFamily="18" charset="0"/>
                <a:ea typeface="Times New Roman" panose="02020603050405020304" pitchFamily="18" charset="0"/>
                <a:cs typeface="B Zar" panose="00000400000000000000" pitchFamily="2" charset="-78"/>
              </a:rPr>
              <a:t> چنانچه فاصله </a:t>
            </a:r>
            <a:r>
              <a:rPr lang="fa-IR" sz="2400" err="1">
                <a:latin typeface="Times New Roman" panose="02020603050405020304" pitchFamily="18" charset="0"/>
                <a:ea typeface="Times New Roman" panose="02020603050405020304" pitchFamily="18" charset="0"/>
                <a:cs typeface="B Zar" panose="00000400000000000000" pitchFamily="2" charset="-78"/>
              </a:rPr>
              <a:t>استرند</a:t>
            </a:r>
            <a:r>
              <a:rPr lang="fa-IR" sz="2400">
                <a:latin typeface="Times New Roman" panose="02020603050405020304" pitchFamily="18" charset="0"/>
                <a:ea typeface="Times New Roman" panose="02020603050405020304" pitchFamily="18" charset="0"/>
                <a:cs typeface="B Zar" panose="00000400000000000000" pitchFamily="2" charset="-78"/>
              </a:rPr>
              <a:t> ها از 1.4 متر بیشتر باشد نیاز به </a:t>
            </a:r>
            <a:r>
              <a:rPr lang="fa-IR" sz="2400" err="1">
                <a:latin typeface="Times New Roman" panose="02020603050405020304" pitchFamily="18" charset="0"/>
                <a:ea typeface="Times New Roman" panose="02020603050405020304" pitchFamily="18" charset="0"/>
                <a:cs typeface="B Zar" panose="00000400000000000000" pitchFamily="2" charset="-78"/>
              </a:rPr>
              <a:t>میلگرد</a:t>
            </a:r>
            <a:r>
              <a:rPr lang="fa-IR" sz="2400">
                <a:latin typeface="Times New Roman" panose="02020603050405020304" pitchFamily="18" charset="0"/>
                <a:ea typeface="Times New Roman" panose="02020603050405020304" pitchFamily="18" charset="0"/>
                <a:cs typeface="B Zar" panose="00000400000000000000" pitchFamily="2" charset="-78"/>
              </a:rPr>
              <a:t> افت </a:t>
            </a:r>
            <a:r>
              <a:rPr lang="fa-IR" sz="2400" err="1">
                <a:latin typeface="Times New Roman" panose="02020603050405020304" pitchFamily="18" charset="0"/>
                <a:ea typeface="Times New Roman" panose="02020603050405020304" pitchFamily="18" charset="0"/>
                <a:cs typeface="B Zar" panose="00000400000000000000" pitchFamily="2" charset="-78"/>
              </a:rPr>
              <a:t>وحرارت</a:t>
            </a:r>
            <a:r>
              <a:rPr lang="fa-IR" sz="2400">
                <a:latin typeface="Times New Roman" panose="02020603050405020304" pitchFamily="18" charset="0"/>
                <a:ea typeface="Times New Roman" panose="02020603050405020304" pitchFamily="18" charset="0"/>
                <a:cs typeface="B Zar" panose="00000400000000000000" pitchFamily="2" charset="-78"/>
              </a:rPr>
              <a:t> می باشد:</a:t>
            </a:r>
            <a:endParaRPr lang="en-US" sz="2400">
              <a:effectLst/>
              <a:latin typeface="Times New Roman" panose="02020603050405020304" pitchFamily="18" charset="0"/>
              <a:ea typeface="Times New Roman" panose="02020603050405020304" pitchFamily="18" charset="0"/>
            </a:endParaRPr>
          </a:p>
        </p:txBody>
      </p:sp>
      <p:sp>
        <p:nvSpPr>
          <p:cNvPr id="5" name="Rectangle 2"/>
          <p:cNvSpPr>
            <a:spLocks noChangeArrowheads="1"/>
          </p:cNvSpPr>
          <p:nvPr/>
        </p:nvSpPr>
        <p:spPr bwMode="auto">
          <a:xfrm>
            <a:off x="2555242" y="1116358"/>
            <a:ext cx="2015076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7270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9713" y="1162077"/>
            <a:ext cx="6774287" cy="5390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37796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80661" y="281847"/>
            <a:ext cx="9116749" cy="461665"/>
          </a:xfrm>
          <a:prstGeom prst="rect">
            <a:avLst/>
          </a:prstGeom>
        </p:spPr>
        <p:txBody>
          <a:bodyPr wrap="square">
            <a:spAutoFit/>
          </a:bodyPr>
          <a:lstStyle/>
          <a:p>
            <a:pPr algn="r" rtl="1"/>
            <a:r>
              <a:rPr lang="fa-IR" sz="2400" err="1">
                <a:latin typeface="Times New Roman" panose="02020603050405020304" pitchFamily="18" charset="0"/>
                <a:ea typeface="Times New Roman" panose="02020603050405020304" pitchFamily="18" charset="0"/>
                <a:cs typeface="B Zar" panose="00000400000000000000" pitchFamily="2" charset="-78"/>
              </a:rPr>
              <a:t>میلگردهای</a:t>
            </a:r>
            <a:r>
              <a:rPr lang="fa-IR" sz="2400">
                <a:latin typeface="Times New Roman" panose="02020603050405020304" pitchFamily="18" charset="0"/>
                <a:ea typeface="Times New Roman" panose="02020603050405020304" pitchFamily="18" charset="0"/>
                <a:cs typeface="B Zar" panose="00000400000000000000" pitchFamily="2" charset="-78"/>
              </a:rPr>
              <a:t> مورد نیاز در ناحیه </a:t>
            </a:r>
            <a:r>
              <a:rPr lang="fa-IR" sz="2400" err="1">
                <a:latin typeface="Times New Roman" panose="02020603050405020304" pitchFamily="18" charset="0"/>
                <a:ea typeface="Times New Roman" panose="02020603050405020304" pitchFamily="18" charset="0"/>
                <a:cs typeface="B Zar" panose="00000400000000000000" pitchFamily="2" charset="-78"/>
              </a:rPr>
              <a:t>انکورج</a:t>
            </a:r>
            <a:r>
              <a:rPr lang="fa-IR" sz="2400">
                <a:latin typeface="Times New Roman" panose="02020603050405020304" pitchFamily="18" charset="0"/>
                <a:ea typeface="Times New Roman" panose="02020603050405020304" pitchFamily="18" charset="0"/>
                <a:cs typeface="B Zar" panose="00000400000000000000" pitchFamily="2" charset="-78"/>
              </a:rPr>
              <a:t> </a:t>
            </a:r>
            <a:r>
              <a:rPr lang="fa-IR" sz="2400" err="1">
                <a:latin typeface="Times New Roman" panose="02020603050405020304" pitchFamily="18" charset="0"/>
                <a:ea typeface="Times New Roman" panose="02020603050405020304" pitchFamily="18" charset="0"/>
                <a:cs typeface="B Zar" panose="00000400000000000000" pitchFamily="2" charset="-78"/>
              </a:rPr>
              <a:t>زون</a:t>
            </a:r>
            <a:r>
              <a:rPr lang="fa-IR" sz="2400">
                <a:latin typeface="Times New Roman" panose="02020603050405020304" pitchFamily="18" charset="0"/>
                <a:ea typeface="Times New Roman" panose="02020603050405020304" pitchFamily="18" charset="0"/>
                <a:cs typeface="B Zar" panose="00000400000000000000" pitchFamily="2" charset="-78"/>
              </a:rPr>
              <a:t> در دال های با ضخامت کمتر و بیشتر از 200 میلیمتر:</a:t>
            </a:r>
            <a:endParaRPr lang="en-US" sz="2400">
              <a:effectLst/>
              <a:latin typeface="Times New Roman" panose="02020603050405020304" pitchFamily="18" charset="0"/>
              <a:ea typeface="Times New Roman" panose="02020603050405020304" pitchFamily="18" charset="0"/>
            </a:endParaRPr>
          </a:p>
        </p:txBody>
      </p:sp>
      <p:sp>
        <p:nvSpPr>
          <p:cNvPr id="5" name="Rectangle 2"/>
          <p:cNvSpPr>
            <a:spLocks noChangeArrowheads="1"/>
          </p:cNvSpPr>
          <p:nvPr/>
        </p:nvSpPr>
        <p:spPr bwMode="auto">
          <a:xfrm>
            <a:off x="2743199" y="1371910"/>
            <a:ext cx="1790725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7372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0504" y="1106866"/>
            <a:ext cx="6838122" cy="5574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47927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679583" y="475377"/>
            <a:ext cx="4851583" cy="461665"/>
          </a:xfrm>
          <a:prstGeom prst="rect">
            <a:avLst/>
          </a:prstGeom>
        </p:spPr>
        <p:txBody>
          <a:bodyPr wrap="square">
            <a:spAutoFit/>
          </a:bodyPr>
          <a:lstStyle/>
          <a:p>
            <a:r>
              <a:rPr lang="fa-IR" sz="2400">
                <a:latin typeface="Times New Roman" panose="02020603050405020304" pitchFamily="18" charset="0"/>
                <a:ea typeface="Times New Roman" panose="02020603050405020304" pitchFamily="18" charset="0"/>
                <a:cs typeface="B Zar" panose="00000400000000000000" pitchFamily="2" charset="-78"/>
              </a:rPr>
              <a:t>نواحی انتهای دال تحت تاثیر ناحیه </a:t>
            </a:r>
            <a:r>
              <a:rPr lang="fa-IR" sz="2400" err="1">
                <a:latin typeface="Times New Roman" panose="02020603050405020304" pitchFamily="18" charset="0"/>
                <a:ea typeface="Times New Roman" panose="02020603050405020304" pitchFamily="18" charset="0"/>
                <a:cs typeface="B Zar" panose="00000400000000000000" pitchFamily="2" charset="-78"/>
              </a:rPr>
              <a:t>انکورج</a:t>
            </a:r>
            <a:r>
              <a:rPr lang="fa-IR" sz="2400">
                <a:latin typeface="Times New Roman" panose="02020603050405020304" pitchFamily="18" charset="0"/>
                <a:ea typeface="Times New Roman" panose="02020603050405020304" pitchFamily="18" charset="0"/>
                <a:cs typeface="B Zar" panose="00000400000000000000" pitchFamily="2" charset="-78"/>
              </a:rPr>
              <a:t> </a:t>
            </a:r>
            <a:r>
              <a:rPr lang="fa-IR" sz="2400" err="1">
                <a:latin typeface="Times New Roman" panose="02020603050405020304" pitchFamily="18" charset="0"/>
                <a:ea typeface="Times New Roman" panose="02020603050405020304" pitchFamily="18" charset="0"/>
                <a:cs typeface="B Zar" panose="00000400000000000000" pitchFamily="2" charset="-78"/>
              </a:rPr>
              <a:t>زون</a:t>
            </a:r>
            <a:r>
              <a:rPr lang="fa-IR" sz="2400">
                <a:latin typeface="Times New Roman" panose="02020603050405020304" pitchFamily="18" charset="0"/>
                <a:ea typeface="Times New Roman" panose="02020603050405020304" pitchFamily="18" charset="0"/>
                <a:cs typeface="B Zar" panose="00000400000000000000" pitchFamily="2" charset="-78"/>
              </a:rPr>
              <a:t>: </a:t>
            </a:r>
            <a:endParaRPr lang="en-US" sz="2400"/>
          </a:p>
        </p:txBody>
      </p:sp>
      <p:sp>
        <p:nvSpPr>
          <p:cNvPr id="5" name="Rectangle 2"/>
          <p:cNvSpPr>
            <a:spLocks noChangeArrowheads="1"/>
          </p:cNvSpPr>
          <p:nvPr/>
        </p:nvSpPr>
        <p:spPr bwMode="auto">
          <a:xfrm>
            <a:off x="5537915" y="1455312"/>
            <a:ext cx="531817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7475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8112" y="1455312"/>
            <a:ext cx="4410126" cy="45287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10785" y="475377"/>
            <a:ext cx="4406976" cy="461665"/>
          </a:xfrm>
          <a:prstGeom prst="rect">
            <a:avLst/>
          </a:prstGeom>
        </p:spPr>
        <p:txBody>
          <a:bodyPr wrap="none">
            <a:spAutoFit/>
          </a:bodyPr>
          <a:lstStyle/>
          <a:p>
            <a:r>
              <a:rPr lang="fa-IR">
                <a:latin typeface="Times New Roman" panose="02020603050405020304" pitchFamily="18" charset="0"/>
                <a:ea typeface="Times New Roman" panose="02020603050405020304" pitchFamily="18" charset="0"/>
                <a:cs typeface="B Zar" panose="00000400000000000000" pitchFamily="2" charset="-78"/>
              </a:rPr>
              <a:t>نو</a:t>
            </a:r>
            <a:r>
              <a:rPr lang="fa-IR" sz="2400">
                <a:latin typeface="Times New Roman" panose="02020603050405020304" pitchFamily="18" charset="0"/>
                <a:ea typeface="Times New Roman" panose="02020603050405020304" pitchFamily="18" charset="0"/>
                <a:cs typeface="B Zar" panose="00000400000000000000" pitchFamily="2" charset="-78"/>
              </a:rPr>
              <a:t>احی میانی دال تحت تاثیر ناحیه </a:t>
            </a:r>
            <a:r>
              <a:rPr lang="fa-IR" sz="2400" err="1">
                <a:latin typeface="Times New Roman" panose="02020603050405020304" pitchFamily="18" charset="0"/>
                <a:ea typeface="Times New Roman" panose="02020603050405020304" pitchFamily="18" charset="0"/>
                <a:cs typeface="B Zar" panose="00000400000000000000" pitchFamily="2" charset="-78"/>
              </a:rPr>
              <a:t>انکورج</a:t>
            </a:r>
            <a:r>
              <a:rPr lang="fa-IR" sz="2400">
                <a:latin typeface="Times New Roman" panose="02020603050405020304" pitchFamily="18" charset="0"/>
                <a:ea typeface="Times New Roman" panose="02020603050405020304" pitchFamily="18" charset="0"/>
                <a:cs typeface="B Zar" panose="00000400000000000000" pitchFamily="2" charset="-78"/>
              </a:rPr>
              <a:t> </a:t>
            </a:r>
            <a:r>
              <a:rPr lang="fa-IR" sz="2400" err="1">
                <a:latin typeface="Times New Roman" panose="02020603050405020304" pitchFamily="18" charset="0"/>
                <a:ea typeface="Times New Roman" panose="02020603050405020304" pitchFamily="18" charset="0"/>
                <a:cs typeface="B Zar" panose="00000400000000000000" pitchFamily="2" charset="-78"/>
              </a:rPr>
              <a:t>زون</a:t>
            </a:r>
            <a:r>
              <a:rPr lang="fa-IR" sz="2400">
                <a:latin typeface="Times New Roman" panose="02020603050405020304" pitchFamily="18" charset="0"/>
                <a:ea typeface="Times New Roman" panose="02020603050405020304" pitchFamily="18" charset="0"/>
                <a:cs typeface="B Zar" panose="00000400000000000000" pitchFamily="2" charset="-78"/>
              </a:rPr>
              <a:t>:</a:t>
            </a:r>
            <a:endParaRPr lang="en-US" sz="2400"/>
          </a:p>
        </p:txBody>
      </p:sp>
      <p:sp>
        <p:nvSpPr>
          <p:cNvPr id="7" name="Rectangle 4"/>
          <p:cNvSpPr>
            <a:spLocks noChangeArrowheads="1"/>
          </p:cNvSpPr>
          <p:nvPr/>
        </p:nvSpPr>
        <p:spPr bwMode="auto">
          <a:xfrm>
            <a:off x="710784" y="1501030"/>
            <a:ext cx="2671439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747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506" y="1455312"/>
            <a:ext cx="4379122" cy="4528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04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5203065" y="274284"/>
            <a:ext cx="519084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fa-IR" dirty="0">
                <a:latin typeface="Times New Roman" panose="02020603050405020304" pitchFamily="18" charset="0"/>
                <a:ea typeface="Times New Roman" panose="02020603050405020304" pitchFamily="18" charset="0"/>
                <a:cs typeface="B Zar" panose="00000400000000000000" pitchFamily="2" charset="-78"/>
              </a:rPr>
              <a:t> </a:t>
            </a:r>
            <a:r>
              <a:rPr lang="fa-IR" sz="3200" dirty="0">
                <a:latin typeface="Times New Roman" panose="02020603050405020304" pitchFamily="18" charset="0"/>
                <a:ea typeface="Times New Roman" panose="02020603050405020304" pitchFamily="18" charset="0"/>
                <a:cs typeface="B Zar" panose="00000400000000000000" pitchFamily="2" charset="-78"/>
              </a:rPr>
              <a:t>انواع مقاطع استاندارد اعضای پیش کشیده</a:t>
            </a:r>
            <a:endParaRPr lang="en-US" sz="3200" dirty="0"/>
          </a:p>
        </p:txBody>
      </p:sp>
      <p:pic>
        <p:nvPicPr>
          <p:cNvPr id="307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792" y="1210613"/>
            <a:ext cx="5731098" cy="53245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6734440" y="2320964"/>
            <a:ext cx="4448967" cy="3526044"/>
          </a:xfrm>
          <a:prstGeom prst="rect">
            <a:avLst/>
          </a:prstGeom>
        </p:spPr>
      </p:pic>
    </p:spTree>
    <p:extLst>
      <p:ext uri="{BB962C8B-B14F-4D97-AF65-F5344CB8AC3E}">
        <p14:creationId xmlns:p14="http://schemas.microsoft.com/office/powerpoint/2010/main" val="33602509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146219" y="334850"/>
            <a:ext cx="2165010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7577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6219" y="334850"/>
            <a:ext cx="7448764" cy="161600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1848583" y="2330719"/>
            <a:ext cx="1784097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757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218" y="2131937"/>
            <a:ext cx="7448765" cy="4480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33287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5512158" y="1532585"/>
            <a:ext cx="1473368" cy="49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7680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0297" y="1317097"/>
            <a:ext cx="4449890" cy="417275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605306" y="1532584"/>
            <a:ext cx="1277141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768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691" y="1409862"/>
            <a:ext cx="5364718" cy="3957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86126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0994" y="360609"/>
            <a:ext cx="4423293" cy="584775"/>
          </a:xfrm>
          <a:prstGeom prst="rect">
            <a:avLst/>
          </a:prstGeom>
        </p:spPr>
        <p:txBody>
          <a:bodyPr wrap="square">
            <a:spAutoFit/>
          </a:bodyPr>
          <a:lstStyle/>
          <a:p>
            <a:pPr rtl="1"/>
            <a:r>
              <a:rPr lang="en-US" sz="3200">
                <a:solidFill>
                  <a:srgbClr val="FFC000"/>
                </a:solidFill>
                <a:latin typeface="Times New Roman" panose="02020603050405020304" pitchFamily="18" charset="0"/>
                <a:ea typeface="Times New Roman" panose="02020603050405020304" pitchFamily="18" charset="0"/>
                <a:cs typeface="B Zar" panose="00000400000000000000" pitchFamily="2" charset="-78"/>
              </a:rPr>
              <a:t>Load Combination:</a:t>
            </a:r>
            <a:endParaRPr lang="en-US" sz="3200">
              <a:solidFill>
                <a:srgbClr val="FFC000"/>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520994" y="1064106"/>
            <a:ext cx="6413679" cy="5516895"/>
          </a:xfrm>
          <a:prstGeom prst="rect">
            <a:avLst/>
          </a:prstGeom>
        </p:spPr>
        <p:txBody>
          <a:bodyPr wrap="square">
            <a:spAutoFit/>
          </a:bodyPr>
          <a:lstStyle/>
          <a:p>
            <a:pPr algn="r" rtl="1"/>
            <a:r>
              <a:rPr lang="fa-IR" sz="1050">
                <a:latin typeface="Times New Roman" panose="02020603050405020304" pitchFamily="18" charset="0"/>
                <a:ea typeface="Times New Roman" panose="02020603050405020304" pitchFamily="18" charset="0"/>
                <a:cs typeface="B Zar" panose="00000400000000000000" pitchFamily="2" charset="-78"/>
              </a:rPr>
              <a:t> </a:t>
            </a:r>
            <a:endParaRPr lang="en-US" sz="1400">
              <a:latin typeface="Times New Roman" panose="02020603050405020304" pitchFamily="18" charset="0"/>
              <a:ea typeface="Times New Roman" panose="02020603050405020304" pitchFamily="18" charset="0"/>
            </a:endParaRPr>
          </a:p>
          <a:p>
            <a:pPr rtl="1"/>
            <a:r>
              <a:rPr lang="en-US">
                <a:solidFill>
                  <a:srgbClr val="00B050"/>
                </a:solidFill>
                <a:latin typeface="Times New Roman" panose="02020603050405020304" pitchFamily="18" charset="0"/>
                <a:ea typeface="Times New Roman" panose="02020603050405020304" pitchFamily="18" charset="0"/>
                <a:cs typeface="B Zar" panose="00000400000000000000" pitchFamily="2" charset="-78"/>
              </a:rPr>
              <a:t>Initial Service Load Combination:</a:t>
            </a:r>
            <a:endParaRPr lang="en-US">
              <a:solidFill>
                <a:srgbClr val="00B050"/>
              </a:solidFill>
              <a:latin typeface="Times New Roman" panose="02020603050405020304" pitchFamily="18" charset="0"/>
              <a:ea typeface="Times New Roman" panose="02020603050405020304" pitchFamily="18" charset="0"/>
            </a:endParaRPr>
          </a:p>
          <a:p>
            <a:pPr rtl="1"/>
            <a:r>
              <a:rPr lang="en-US">
                <a:solidFill>
                  <a:srgbClr val="00B050"/>
                </a:solidFill>
                <a:latin typeface="Times New Roman" panose="02020603050405020304" pitchFamily="18" charset="0"/>
                <a:ea typeface="Times New Roman" panose="02020603050405020304" pitchFamily="18" charset="0"/>
                <a:cs typeface="B Zar" panose="00000400000000000000" pitchFamily="2" charset="-78"/>
              </a:rPr>
              <a:t> </a:t>
            </a:r>
            <a:endParaRPr lang="en-US">
              <a:solidFill>
                <a:srgbClr val="00B050"/>
              </a:solidFill>
              <a:latin typeface="Times New Roman" panose="02020603050405020304" pitchFamily="18" charset="0"/>
              <a:ea typeface="Times New Roman" panose="02020603050405020304" pitchFamily="18" charset="0"/>
            </a:endParaRPr>
          </a:p>
          <a:p>
            <a:pPr rtl="1"/>
            <a:r>
              <a:rPr lang="en-US">
                <a:latin typeface="Times New Roman" panose="02020603050405020304" pitchFamily="18" charset="0"/>
                <a:ea typeface="Times New Roman" panose="02020603050405020304" pitchFamily="18" charset="0"/>
                <a:cs typeface="B Zar" panose="00000400000000000000" pitchFamily="2" charset="-78"/>
              </a:rPr>
              <a:t>1.0D+1.0PT</a:t>
            </a:r>
            <a:endParaRPr lang="en-US">
              <a:latin typeface="Times New Roman" panose="02020603050405020304" pitchFamily="18" charset="0"/>
              <a:ea typeface="Times New Roman" panose="02020603050405020304" pitchFamily="18" charset="0"/>
            </a:endParaRPr>
          </a:p>
          <a:p>
            <a:pPr rtl="1"/>
            <a:r>
              <a:rPr lang="en-US">
                <a:latin typeface="Times New Roman" panose="02020603050405020304" pitchFamily="18" charset="0"/>
                <a:ea typeface="Times New Roman" panose="02020603050405020304" pitchFamily="18" charset="0"/>
                <a:cs typeface="B Zar" panose="00000400000000000000" pitchFamily="2" charset="-78"/>
              </a:rPr>
              <a:t> </a:t>
            </a:r>
            <a:endParaRPr lang="en-US">
              <a:latin typeface="Times New Roman" panose="02020603050405020304" pitchFamily="18" charset="0"/>
              <a:ea typeface="Times New Roman" panose="02020603050405020304" pitchFamily="18" charset="0"/>
            </a:endParaRPr>
          </a:p>
          <a:p>
            <a:pPr rtl="1"/>
            <a:r>
              <a:rPr lang="en-US">
                <a:solidFill>
                  <a:srgbClr val="00B050"/>
                </a:solidFill>
                <a:latin typeface="Times New Roman" panose="02020603050405020304" pitchFamily="18" charset="0"/>
                <a:ea typeface="Times New Roman" panose="02020603050405020304" pitchFamily="18" charset="0"/>
                <a:cs typeface="B Zar" panose="00000400000000000000" pitchFamily="2" charset="-78"/>
              </a:rPr>
              <a:t>Service Load Combination:</a:t>
            </a:r>
            <a:endParaRPr lang="en-US">
              <a:solidFill>
                <a:srgbClr val="00B050"/>
              </a:solidFill>
              <a:latin typeface="Times New Roman" panose="02020603050405020304" pitchFamily="18" charset="0"/>
              <a:ea typeface="Times New Roman" panose="02020603050405020304" pitchFamily="18" charset="0"/>
            </a:endParaRPr>
          </a:p>
          <a:p>
            <a:pPr rtl="1"/>
            <a:r>
              <a:rPr lang="en-US">
                <a:latin typeface="Times New Roman" panose="02020603050405020304" pitchFamily="18" charset="0"/>
                <a:ea typeface="Times New Roman" panose="02020603050405020304" pitchFamily="18" charset="0"/>
                <a:cs typeface="B Zar" panose="00000400000000000000" pitchFamily="2" charset="-78"/>
              </a:rPr>
              <a:t> </a:t>
            </a:r>
            <a:endParaRPr lang="en-US">
              <a:latin typeface="Times New Roman" panose="02020603050405020304" pitchFamily="18" charset="0"/>
              <a:ea typeface="Times New Roman" panose="02020603050405020304" pitchFamily="18" charset="0"/>
            </a:endParaRPr>
          </a:p>
          <a:p>
            <a:pPr rtl="1"/>
            <a:r>
              <a:rPr lang="en-US">
                <a:latin typeface="Times New Roman" panose="02020603050405020304" pitchFamily="18" charset="0"/>
                <a:ea typeface="Times New Roman" panose="02020603050405020304" pitchFamily="18" charset="0"/>
                <a:cs typeface="B Zar" panose="00000400000000000000" pitchFamily="2" charset="-78"/>
              </a:rPr>
              <a:t>1.0D+1.0PT</a:t>
            </a:r>
            <a:endParaRPr lang="en-US">
              <a:latin typeface="Times New Roman" panose="02020603050405020304" pitchFamily="18" charset="0"/>
              <a:ea typeface="Times New Roman" panose="02020603050405020304" pitchFamily="18" charset="0"/>
            </a:endParaRPr>
          </a:p>
          <a:p>
            <a:pPr rtl="1"/>
            <a:r>
              <a:rPr lang="en-US">
                <a:latin typeface="Times New Roman" panose="02020603050405020304" pitchFamily="18" charset="0"/>
                <a:ea typeface="Times New Roman" panose="02020603050405020304" pitchFamily="18" charset="0"/>
                <a:cs typeface="B Zar" panose="00000400000000000000" pitchFamily="2" charset="-78"/>
              </a:rPr>
              <a:t>1.0D+1.0L+1.0PT</a:t>
            </a:r>
            <a:endParaRPr lang="en-US">
              <a:latin typeface="Times New Roman" panose="02020603050405020304" pitchFamily="18" charset="0"/>
              <a:ea typeface="Times New Roman" panose="02020603050405020304" pitchFamily="18" charset="0"/>
            </a:endParaRPr>
          </a:p>
          <a:p>
            <a:pPr algn="r" rtl="1"/>
            <a:r>
              <a:rPr lang="en-US">
                <a:latin typeface="Times New Roman" panose="02020603050405020304" pitchFamily="18" charset="0"/>
                <a:ea typeface="Times New Roman" panose="02020603050405020304" pitchFamily="18" charset="0"/>
                <a:cs typeface="B Zar" panose="00000400000000000000" pitchFamily="2" charset="-78"/>
              </a:rPr>
              <a:t> </a:t>
            </a:r>
            <a:endParaRPr lang="en-US">
              <a:solidFill>
                <a:srgbClr val="00B050"/>
              </a:solidFill>
              <a:latin typeface="Times New Roman" panose="02020603050405020304" pitchFamily="18" charset="0"/>
              <a:ea typeface="Times New Roman" panose="02020603050405020304" pitchFamily="18" charset="0"/>
            </a:endParaRPr>
          </a:p>
          <a:p>
            <a:pPr rtl="1"/>
            <a:r>
              <a:rPr lang="en-US">
                <a:solidFill>
                  <a:srgbClr val="00B050"/>
                </a:solidFill>
                <a:latin typeface="Times New Roman" panose="02020603050405020304" pitchFamily="18" charset="0"/>
                <a:ea typeface="Times New Roman" panose="02020603050405020304" pitchFamily="18" charset="0"/>
                <a:cs typeface="B Zar" panose="00000400000000000000" pitchFamily="2" charset="-78"/>
              </a:rPr>
              <a:t>Long-Term Service Load Combination:</a:t>
            </a:r>
            <a:endParaRPr lang="en-US">
              <a:solidFill>
                <a:srgbClr val="00B050"/>
              </a:solidFill>
              <a:latin typeface="Times New Roman" panose="02020603050405020304" pitchFamily="18" charset="0"/>
              <a:ea typeface="Times New Roman" panose="02020603050405020304" pitchFamily="18" charset="0"/>
            </a:endParaRPr>
          </a:p>
          <a:p>
            <a:pPr rtl="1"/>
            <a:r>
              <a:rPr lang="en-US">
                <a:latin typeface="Times New Roman" panose="02020603050405020304" pitchFamily="18" charset="0"/>
                <a:ea typeface="Times New Roman" panose="02020603050405020304" pitchFamily="18" charset="0"/>
                <a:cs typeface="B Zar" panose="00000400000000000000" pitchFamily="2" charset="-78"/>
              </a:rPr>
              <a:t> </a:t>
            </a:r>
            <a:endParaRPr lang="en-US">
              <a:latin typeface="Times New Roman" panose="02020603050405020304" pitchFamily="18" charset="0"/>
              <a:ea typeface="Times New Roman" panose="02020603050405020304" pitchFamily="18" charset="0"/>
            </a:endParaRPr>
          </a:p>
          <a:p>
            <a:pPr rtl="1"/>
            <a:r>
              <a:rPr lang="en-US">
                <a:latin typeface="Times New Roman" panose="02020603050405020304" pitchFamily="18" charset="0"/>
                <a:ea typeface="Times New Roman" panose="02020603050405020304" pitchFamily="18" charset="0"/>
                <a:cs typeface="B Zar" panose="00000400000000000000" pitchFamily="2" charset="-78"/>
              </a:rPr>
              <a:t>1.0D+1.0PT</a:t>
            </a:r>
            <a:endParaRPr lang="en-US">
              <a:latin typeface="Times New Roman" panose="02020603050405020304" pitchFamily="18" charset="0"/>
              <a:ea typeface="Times New Roman" panose="02020603050405020304" pitchFamily="18" charset="0"/>
            </a:endParaRPr>
          </a:p>
          <a:p>
            <a:pPr rtl="1"/>
            <a:r>
              <a:rPr lang="en-US">
                <a:latin typeface="Times New Roman" panose="02020603050405020304" pitchFamily="18" charset="0"/>
                <a:ea typeface="Times New Roman" panose="02020603050405020304" pitchFamily="18" charset="0"/>
                <a:cs typeface="B Zar" panose="00000400000000000000" pitchFamily="2" charset="-78"/>
              </a:rPr>
              <a:t>1.0D+0.5L+1.0PT</a:t>
            </a:r>
            <a:endParaRPr lang="en-US">
              <a:latin typeface="Times New Roman" panose="02020603050405020304" pitchFamily="18" charset="0"/>
              <a:ea typeface="Times New Roman" panose="02020603050405020304" pitchFamily="18" charset="0"/>
            </a:endParaRPr>
          </a:p>
          <a:p>
            <a:pPr rtl="1"/>
            <a:r>
              <a:rPr lang="en-US">
                <a:latin typeface="Times New Roman" panose="02020603050405020304" pitchFamily="18" charset="0"/>
                <a:ea typeface="Times New Roman" panose="02020603050405020304" pitchFamily="18" charset="0"/>
                <a:cs typeface="B Zar" panose="00000400000000000000" pitchFamily="2" charset="-78"/>
              </a:rPr>
              <a:t> </a:t>
            </a:r>
            <a:endParaRPr lang="en-US">
              <a:latin typeface="Times New Roman" panose="02020603050405020304" pitchFamily="18" charset="0"/>
              <a:ea typeface="Times New Roman" panose="02020603050405020304" pitchFamily="18" charset="0"/>
            </a:endParaRPr>
          </a:p>
          <a:p>
            <a:pPr rtl="1"/>
            <a:r>
              <a:rPr lang="en-US">
                <a:solidFill>
                  <a:srgbClr val="00B050"/>
                </a:solidFill>
                <a:latin typeface="Times New Roman" panose="02020603050405020304" pitchFamily="18" charset="0"/>
                <a:ea typeface="Times New Roman" panose="02020603050405020304" pitchFamily="18" charset="0"/>
                <a:cs typeface="B Zar" panose="00000400000000000000" pitchFamily="2" charset="-78"/>
              </a:rPr>
              <a:t>Strength Design Load Combination:</a:t>
            </a:r>
            <a:endParaRPr lang="en-US">
              <a:solidFill>
                <a:srgbClr val="00B050"/>
              </a:solidFill>
              <a:latin typeface="Times New Roman" panose="02020603050405020304" pitchFamily="18" charset="0"/>
              <a:ea typeface="Times New Roman" panose="02020603050405020304" pitchFamily="18" charset="0"/>
            </a:endParaRPr>
          </a:p>
          <a:p>
            <a:pPr rtl="1"/>
            <a:r>
              <a:rPr lang="en-US">
                <a:solidFill>
                  <a:srgbClr val="00B050"/>
                </a:solidFill>
                <a:latin typeface="Times New Roman" panose="02020603050405020304" pitchFamily="18" charset="0"/>
                <a:ea typeface="Times New Roman" panose="02020603050405020304" pitchFamily="18" charset="0"/>
                <a:cs typeface="B Zar" panose="00000400000000000000" pitchFamily="2" charset="-78"/>
              </a:rPr>
              <a:t> </a:t>
            </a:r>
            <a:endParaRPr lang="en-US">
              <a:solidFill>
                <a:srgbClr val="00B050"/>
              </a:solidFill>
              <a:latin typeface="Times New Roman" panose="02020603050405020304" pitchFamily="18" charset="0"/>
              <a:ea typeface="Times New Roman" panose="02020603050405020304" pitchFamily="18" charset="0"/>
            </a:endParaRPr>
          </a:p>
          <a:p>
            <a:pPr rtl="1"/>
            <a:r>
              <a:rPr lang="en-US">
                <a:latin typeface="Times New Roman" panose="02020603050405020304" pitchFamily="18" charset="0"/>
                <a:ea typeface="Times New Roman" panose="02020603050405020304" pitchFamily="18" charset="0"/>
                <a:cs typeface="B Zar" panose="00000400000000000000" pitchFamily="2" charset="-78"/>
              </a:rPr>
              <a:t>1.4D+1.0PT</a:t>
            </a:r>
            <a:endParaRPr lang="en-US">
              <a:latin typeface="Times New Roman" panose="02020603050405020304" pitchFamily="18" charset="0"/>
              <a:ea typeface="Times New Roman" panose="02020603050405020304" pitchFamily="18" charset="0"/>
            </a:endParaRPr>
          </a:p>
          <a:p>
            <a:pPr rtl="1"/>
            <a:r>
              <a:rPr lang="en-US">
                <a:latin typeface="Times New Roman" panose="02020603050405020304" pitchFamily="18" charset="0"/>
                <a:ea typeface="Times New Roman" panose="02020603050405020304" pitchFamily="18" charset="0"/>
                <a:cs typeface="B Zar" panose="00000400000000000000" pitchFamily="2" charset="-78"/>
              </a:rPr>
              <a:t>1.2D+1.6L+0.5LR+1.0PT</a:t>
            </a:r>
            <a:endParaRPr lang="en-US">
              <a:latin typeface="Times New Roman" panose="02020603050405020304" pitchFamily="18" charset="0"/>
              <a:ea typeface="Times New Roman" panose="02020603050405020304" pitchFamily="18" charset="0"/>
            </a:endParaRPr>
          </a:p>
          <a:p>
            <a:pPr rtl="1"/>
            <a:r>
              <a:rPr lang="en-US">
                <a:latin typeface="Times New Roman" panose="02020603050405020304" pitchFamily="18" charset="0"/>
                <a:ea typeface="Times New Roman" panose="02020603050405020304" pitchFamily="18" charset="0"/>
                <a:cs typeface="B Zar" panose="00000400000000000000" pitchFamily="2" charset="-78"/>
              </a:rPr>
              <a:t>1.2D+1.0L+1.6LR+1.0PT</a:t>
            </a:r>
            <a:endParaRPr lang="en-US">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5978758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80339" y="347729"/>
            <a:ext cx="4945487" cy="584775"/>
          </a:xfrm>
          <a:prstGeom prst="rect">
            <a:avLst/>
          </a:prstGeom>
        </p:spPr>
        <p:txBody>
          <a:bodyPr wrap="square">
            <a:spAutoFit/>
          </a:bodyPr>
          <a:lstStyle/>
          <a:p>
            <a:pPr algn="r" rtl="1"/>
            <a:r>
              <a:rPr lang="fa-IR" sz="3200">
                <a:solidFill>
                  <a:srgbClr val="FFC000"/>
                </a:solidFill>
                <a:latin typeface="Times New Roman" panose="02020603050405020304" pitchFamily="18" charset="0"/>
                <a:ea typeface="Times New Roman" panose="02020603050405020304" pitchFamily="18" charset="0"/>
                <a:cs typeface="B Zar" panose="00000400000000000000" pitchFamily="2" charset="-78"/>
              </a:rPr>
              <a:t>مروری کلی بر طراحی با </a:t>
            </a:r>
            <a:r>
              <a:rPr lang="fa-IR" sz="3200" err="1">
                <a:solidFill>
                  <a:srgbClr val="FFC000"/>
                </a:solidFill>
                <a:latin typeface="Times New Roman" panose="02020603050405020304" pitchFamily="18" charset="0"/>
                <a:ea typeface="Times New Roman" panose="02020603050405020304" pitchFamily="18" charset="0"/>
                <a:cs typeface="B Zar" panose="00000400000000000000" pitchFamily="2" charset="-78"/>
              </a:rPr>
              <a:t>ایتبس</a:t>
            </a:r>
            <a:r>
              <a:rPr lang="fa-IR" sz="3200">
                <a:solidFill>
                  <a:srgbClr val="FFC000"/>
                </a:solidFill>
                <a:latin typeface="Times New Roman" panose="02020603050405020304" pitchFamily="18" charset="0"/>
                <a:ea typeface="Times New Roman" panose="02020603050405020304" pitchFamily="18" charset="0"/>
                <a:cs typeface="B Zar" panose="00000400000000000000" pitchFamily="2" charset="-78"/>
              </a:rPr>
              <a:t>:</a:t>
            </a:r>
            <a:endParaRPr lang="en-US" sz="3200">
              <a:solidFill>
                <a:srgbClr val="FFC000"/>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1236373" y="1442434"/>
            <a:ext cx="9234152" cy="3046988"/>
          </a:xfrm>
          <a:prstGeom prst="rect">
            <a:avLst/>
          </a:prstGeom>
        </p:spPr>
        <p:txBody>
          <a:bodyPr wrap="square">
            <a:spAutoFit/>
          </a:bodyPr>
          <a:lstStyle/>
          <a:p>
            <a:pPr algn="r" rtl="1"/>
            <a:r>
              <a:rPr lang="fa-IR" sz="2400">
                <a:latin typeface="Times New Roman" panose="02020603050405020304" pitchFamily="18" charset="0"/>
                <a:ea typeface="Times New Roman" panose="02020603050405020304" pitchFamily="18" charset="0"/>
                <a:cs typeface="B Zar" panose="00000400000000000000" pitchFamily="2" charset="-78"/>
              </a:rPr>
              <a:t>طراحی سقف های پس کشیده را می توان با نرم افزار های </a:t>
            </a:r>
            <a:r>
              <a:rPr lang="en-US" sz="2400">
                <a:latin typeface="Times New Roman" panose="02020603050405020304" pitchFamily="18" charset="0"/>
                <a:ea typeface="Times New Roman" panose="02020603050405020304" pitchFamily="18" charset="0"/>
                <a:cs typeface="B Zar" panose="00000400000000000000" pitchFamily="2" charset="-78"/>
              </a:rPr>
              <a:t>ETABS </a:t>
            </a:r>
            <a:r>
              <a:rPr lang="fa-IR" sz="2400">
                <a:latin typeface="Times New Roman" panose="02020603050405020304" pitchFamily="18" charset="0"/>
                <a:ea typeface="Times New Roman" panose="02020603050405020304" pitchFamily="18" charset="0"/>
                <a:cs typeface="B Zar" panose="00000400000000000000" pitchFamily="2" charset="-78"/>
              </a:rPr>
              <a:t> ، </a:t>
            </a:r>
            <a:r>
              <a:rPr lang="en-US" sz="2400">
                <a:latin typeface="Times New Roman" panose="02020603050405020304" pitchFamily="18" charset="0"/>
                <a:ea typeface="Times New Roman" panose="02020603050405020304" pitchFamily="18" charset="0"/>
                <a:cs typeface="B Zar" panose="00000400000000000000" pitchFamily="2" charset="-78"/>
              </a:rPr>
              <a:t>SAFE</a:t>
            </a:r>
            <a:r>
              <a:rPr lang="fa-IR" sz="2400">
                <a:latin typeface="Times New Roman" panose="02020603050405020304" pitchFamily="18" charset="0"/>
                <a:ea typeface="Times New Roman" panose="02020603050405020304" pitchFamily="18" charset="0"/>
                <a:cs typeface="B Zar" panose="00000400000000000000" pitchFamily="2" charset="-78"/>
              </a:rPr>
              <a:t> و </a:t>
            </a:r>
            <a:r>
              <a:rPr lang="en-US" sz="2400">
                <a:latin typeface="Times New Roman" panose="02020603050405020304" pitchFamily="18" charset="0"/>
                <a:ea typeface="Times New Roman" panose="02020603050405020304" pitchFamily="18" charset="0"/>
                <a:cs typeface="B Zar" panose="00000400000000000000" pitchFamily="2" charset="-78"/>
              </a:rPr>
              <a:t>ADAPT</a:t>
            </a:r>
            <a:r>
              <a:rPr lang="fa-IR" sz="2400">
                <a:latin typeface="Times New Roman" panose="02020603050405020304" pitchFamily="18" charset="0"/>
                <a:ea typeface="Times New Roman" panose="02020603050405020304" pitchFamily="18" charset="0"/>
                <a:cs typeface="B Zar" panose="00000400000000000000" pitchFamily="2" charset="-78"/>
              </a:rPr>
              <a:t> انجام داد که در این مثال با توجه به آشنایی اکثر محاسب ها با </a:t>
            </a:r>
            <a:r>
              <a:rPr lang="fa-IR" sz="2400" err="1">
                <a:latin typeface="Times New Roman" panose="02020603050405020304" pitchFamily="18" charset="0"/>
                <a:ea typeface="Times New Roman" panose="02020603050405020304" pitchFamily="18" charset="0"/>
                <a:cs typeface="B Zar" panose="00000400000000000000" pitchFamily="2" charset="-78"/>
              </a:rPr>
              <a:t>ایتبس</a:t>
            </a:r>
            <a:r>
              <a:rPr lang="fa-IR" sz="2400">
                <a:latin typeface="Times New Roman" panose="02020603050405020304" pitchFamily="18" charset="0"/>
                <a:ea typeface="Times New Roman" panose="02020603050405020304" pitchFamily="18" charset="0"/>
                <a:cs typeface="B Zar" panose="00000400000000000000" pitchFamily="2" charset="-78"/>
              </a:rPr>
              <a:t> روند طراحی با </a:t>
            </a:r>
            <a:r>
              <a:rPr lang="fa-IR" sz="2400" err="1">
                <a:latin typeface="Times New Roman" panose="02020603050405020304" pitchFamily="18" charset="0"/>
                <a:ea typeface="Times New Roman" panose="02020603050405020304" pitchFamily="18" charset="0"/>
                <a:cs typeface="B Zar" panose="00000400000000000000" pitchFamily="2" charset="-78"/>
              </a:rPr>
              <a:t>ایتبس</a:t>
            </a:r>
            <a:r>
              <a:rPr lang="fa-IR" sz="2400">
                <a:latin typeface="Times New Roman" panose="02020603050405020304" pitchFamily="18" charset="0"/>
                <a:ea typeface="Times New Roman" panose="02020603050405020304" pitchFamily="18" charset="0"/>
                <a:cs typeface="B Zar" panose="00000400000000000000" pitchFamily="2" charset="-78"/>
              </a:rPr>
              <a:t> نمایش داده می شود:</a:t>
            </a:r>
          </a:p>
          <a:p>
            <a:pPr algn="r" rtl="1"/>
            <a:endParaRPr lang="en-US" sz="2400">
              <a:solidFill>
                <a:srgbClr val="FFC000"/>
              </a:solidFill>
              <a:latin typeface="Times New Roman" panose="02020603050405020304" pitchFamily="18" charset="0"/>
              <a:ea typeface="Times New Roman" panose="02020603050405020304" pitchFamily="18" charset="0"/>
            </a:endParaRPr>
          </a:p>
          <a:p>
            <a:pPr algn="r" rtl="1"/>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در یک مثال یک ساختمان یک طبقه دو دهانه مربع شکل که طول هر دهانه 10 متر می باشد. بار کف سازی </a:t>
            </a:r>
            <a:r>
              <a:rPr lang="en-US"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kg/m^2</a:t>
            </a:r>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 200 می باشد و بار زنده نیز </a:t>
            </a:r>
            <a:r>
              <a:rPr lang="en-US"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kg/m^2</a:t>
            </a:r>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 200 فرض شده است. </a:t>
            </a:r>
            <a:r>
              <a:rPr lang="fa-IR" sz="2400" err="1">
                <a:solidFill>
                  <a:srgbClr val="FFC000"/>
                </a:solidFill>
                <a:latin typeface="Times New Roman" panose="02020603050405020304" pitchFamily="18" charset="0"/>
                <a:ea typeface="Times New Roman" panose="02020603050405020304" pitchFamily="18" charset="0"/>
                <a:cs typeface="B Zar" panose="00000400000000000000" pitchFamily="2" charset="-78"/>
              </a:rPr>
              <a:t>مقائمت</a:t>
            </a:r>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 فشاری بتن </a:t>
            </a:r>
            <a:r>
              <a:rPr lang="en-US"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kg/cm^2</a:t>
            </a:r>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 300 و مقاومت بتن هنگام جک زدن 70 درصد مقاومت 28 روزه می باشد. 80 درصد بار مرده توسط </a:t>
            </a:r>
            <a:r>
              <a:rPr lang="fa-IR" sz="2400" err="1">
                <a:solidFill>
                  <a:srgbClr val="FFC000"/>
                </a:solidFill>
                <a:latin typeface="Times New Roman" panose="02020603050405020304" pitchFamily="18" charset="0"/>
                <a:ea typeface="Times New Roman" panose="02020603050405020304" pitchFamily="18" charset="0"/>
                <a:cs typeface="B Zar" panose="00000400000000000000" pitchFamily="2" charset="-78"/>
              </a:rPr>
              <a:t>استرند</a:t>
            </a:r>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 ها </a:t>
            </a:r>
            <a:r>
              <a:rPr lang="fa-IR" sz="2400" err="1">
                <a:solidFill>
                  <a:srgbClr val="FFC000"/>
                </a:solidFill>
                <a:latin typeface="Times New Roman" panose="02020603050405020304" pitchFamily="18" charset="0"/>
                <a:ea typeface="Times New Roman" panose="02020603050405020304" pitchFamily="18" charset="0"/>
                <a:cs typeface="B Zar" panose="00000400000000000000" pitchFamily="2" charset="-78"/>
              </a:rPr>
              <a:t>بالانس</a:t>
            </a:r>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 می شود. (</a:t>
            </a:r>
            <a:r>
              <a:rPr lang="en-US" sz="2400" err="1">
                <a:solidFill>
                  <a:srgbClr val="FFC000"/>
                </a:solidFill>
                <a:latin typeface="Times New Roman" panose="02020603050405020304" pitchFamily="18" charset="0"/>
                <a:ea typeface="Times New Roman" panose="02020603050405020304" pitchFamily="18" charset="0"/>
                <a:cs typeface="B Zar" panose="00000400000000000000" pitchFamily="2" charset="-78"/>
              </a:rPr>
              <a:t>Fpu</a:t>
            </a:r>
            <a:r>
              <a:rPr lang="en-US"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=18600 kg/cm^2</a:t>
            </a:r>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a:t>
            </a:r>
            <a:endParaRPr lang="en-US" sz="2400">
              <a:solidFill>
                <a:srgbClr val="FFC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7799986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76519" y="285363"/>
            <a:ext cx="9620518" cy="830997"/>
          </a:xfrm>
          <a:prstGeom prst="rect">
            <a:avLst/>
          </a:prstGeom>
        </p:spPr>
        <p:txBody>
          <a:bodyPr wrap="square">
            <a:spAutoFit/>
          </a:bodyPr>
          <a:lstStyle/>
          <a:p>
            <a:pPr rtl="1"/>
            <a:r>
              <a:rPr lang="fa-IR" sz="2400">
                <a:solidFill>
                  <a:srgbClr val="00B050"/>
                </a:solidFill>
                <a:latin typeface="Times New Roman" panose="02020603050405020304" pitchFamily="18" charset="0"/>
                <a:ea typeface="Times New Roman" panose="02020603050405020304" pitchFamily="18" charset="0"/>
                <a:cs typeface="B Zar" panose="00000400000000000000" pitchFamily="2" charset="-78"/>
              </a:rPr>
              <a:t>ضخامت دال</a:t>
            </a:r>
            <a:r>
              <a:rPr lang="en-US" sz="2400">
                <a:solidFill>
                  <a:srgbClr val="00B050"/>
                </a:solidFill>
                <a:latin typeface="Times New Roman" panose="02020603050405020304" pitchFamily="18" charset="0"/>
                <a:ea typeface="Times New Roman" panose="02020603050405020304" pitchFamily="18" charset="0"/>
                <a:cs typeface="B Zar" panose="00000400000000000000" pitchFamily="2" charset="-78"/>
              </a:rPr>
              <a:t>:</a:t>
            </a:r>
            <a:r>
              <a:rPr lang="fa-IR" sz="2400">
                <a:solidFill>
                  <a:srgbClr val="FF0000"/>
                </a:solidFill>
                <a:latin typeface="Times New Roman" panose="02020603050405020304" pitchFamily="18" charset="0"/>
                <a:ea typeface="Times New Roman" panose="02020603050405020304" pitchFamily="18" charset="0"/>
                <a:cs typeface="B Zar" panose="00000400000000000000" pitchFamily="2" charset="-78"/>
              </a:rPr>
              <a:t>                                                     </a:t>
            </a:r>
            <a:r>
              <a:rPr lang="en-US" sz="2400">
                <a:solidFill>
                  <a:srgbClr val="FF0000"/>
                </a:solidFill>
                <a:latin typeface="Times New Roman" panose="02020603050405020304" pitchFamily="18" charset="0"/>
                <a:ea typeface="Times New Roman" panose="02020603050405020304" pitchFamily="18" charset="0"/>
                <a:cs typeface="B Zar" panose="00000400000000000000" pitchFamily="2" charset="-78"/>
              </a:rPr>
              <a:t>                                                               </a:t>
            </a:r>
            <a:r>
              <a:rPr lang="fa-IR" sz="2400">
                <a:solidFill>
                  <a:srgbClr val="FF0000"/>
                </a:solidFill>
                <a:latin typeface="Times New Roman" panose="02020603050405020304" pitchFamily="18" charset="0"/>
                <a:ea typeface="Times New Roman" panose="02020603050405020304" pitchFamily="18" charset="0"/>
                <a:cs typeface="B Zar" panose="00000400000000000000" pitchFamily="2" charset="-78"/>
              </a:rPr>
              <a:t>  </a:t>
            </a:r>
            <a:r>
              <a:rPr lang="en-US" sz="2400">
                <a:latin typeface="Times New Roman" panose="02020603050405020304" pitchFamily="18" charset="0"/>
                <a:ea typeface="Times New Roman" panose="02020603050405020304" pitchFamily="18" charset="0"/>
                <a:cs typeface="B Zar" panose="00000400000000000000" pitchFamily="2" charset="-78"/>
              </a:rPr>
              <a:t> 1000/45)=22.5=22cm</a:t>
            </a:r>
            <a:r>
              <a:rPr lang="fa-IR" sz="2400">
                <a:latin typeface="Times New Roman" panose="02020603050405020304" pitchFamily="18" charset="0"/>
                <a:ea typeface="Times New Roman" panose="02020603050405020304" pitchFamily="18" charset="0"/>
                <a:cs typeface="B Zar" panose="00000400000000000000" pitchFamily="2" charset="-78"/>
              </a:rPr>
              <a:t>)</a:t>
            </a:r>
            <a:r>
              <a:rPr lang="en-US" sz="2400">
                <a:latin typeface="Times New Roman" panose="02020603050405020304" pitchFamily="18" charset="0"/>
                <a:ea typeface="Times New Roman" panose="02020603050405020304" pitchFamily="18" charset="0"/>
                <a:cs typeface="B Zar" panose="00000400000000000000" pitchFamily="2" charset="-78"/>
              </a:rPr>
              <a:t>  H=</a:t>
            </a:r>
            <a:endParaRPr lang="en-US" sz="2400">
              <a:effectLst/>
              <a:latin typeface="Times New Roman" panose="02020603050405020304" pitchFamily="18" charset="0"/>
              <a:ea typeface="Times New Roman" panose="02020603050405020304" pitchFamily="18" charset="0"/>
            </a:endParaRPr>
          </a:p>
        </p:txBody>
      </p:sp>
      <p:sp>
        <p:nvSpPr>
          <p:cNvPr id="8" name="Rectangle 7"/>
          <p:cNvSpPr/>
          <p:nvPr/>
        </p:nvSpPr>
        <p:spPr>
          <a:xfrm>
            <a:off x="7906111" y="1697883"/>
            <a:ext cx="2392001" cy="461665"/>
          </a:xfrm>
          <a:prstGeom prst="rect">
            <a:avLst/>
          </a:prstGeom>
        </p:spPr>
        <p:txBody>
          <a:bodyPr wrap="none">
            <a:spAutoFit/>
          </a:bodyPr>
          <a:lstStyle/>
          <a:p>
            <a:r>
              <a:rPr lang="fa-IR" sz="2400">
                <a:solidFill>
                  <a:srgbClr val="00B050"/>
                </a:solidFill>
                <a:latin typeface="Times New Roman" panose="02020603050405020304" pitchFamily="18" charset="0"/>
                <a:ea typeface="Times New Roman" panose="02020603050405020304" pitchFamily="18" charset="0"/>
                <a:cs typeface="B Zar" panose="00000400000000000000" pitchFamily="2" charset="-78"/>
              </a:rPr>
              <a:t>محاسبه نیروی هر </a:t>
            </a:r>
            <a:r>
              <a:rPr lang="fa-IR" sz="2400" err="1">
                <a:solidFill>
                  <a:srgbClr val="00B050"/>
                </a:solidFill>
                <a:latin typeface="Times New Roman" panose="02020603050405020304" pitchFamily="18" charset="0"/>
                <a:ea typeface="Times New Roman" panose="02020603050405020304" pitchFamily="18" charset="0"/>
                <a:cs typeface="B Zar" panose="00000400000000000000" pitchFamily="2" charset="-78"/>
              </a:rPr>
              <a:t>تاندون</a:t>
            </a:r>
            <a:endParaRPr lang="en-US" sz="2400">
              <a:solidFill>
                <a:srgbClr val="00B050"/>
              </a:solidFill>
            </a:endParaRPr>
          </a:p>
        </p:txBody>
      </p:sp>
      <p:sp>
        <p:nvSpPr>
          <p:cNvPr id="9" name="Rectangle 8"/>
          <p:cNvSpPr/>
          <p:nvPr/>
        </p:nvSpPr>
        <p:spPr>
          <a:xfrm>
            <a:off x="789651" y="1608795"/>
            <a:ext cx="3267241" cy="461665"/>
          </a:xfrm>
          <a:prstGeom prst="rect">
            <a:avLst/>
          </a:prstGeom>
        </p:spPr>
        <p:txBody>
          <a:bodyPr wrap="none">
            <a:spAutoFit/>
          </a:bodyPr>
          <a:lstStyle/>
          <a:p>
            <a:r>
              <a:rPr lang="en-US" sz="2400" err="1">
                <a:latin typeface="Times New Roman" panose="02020603050405020304" pitchFamily="18" charset="0"/>
                <a:ea typeface="Times New Roman" panose="02020603050405020304" pitchFamily="18" charset="0"/>
                <a:cs typeface="B Zar" panose="00000400000000000000" pitchFamily="2" charset="-78"/>
              </a:rPr>
              <a:t>Fse</a:t>
            </a:r>
            <a:r>
              <a:rPr lang="en-US" sz="2400">
                <a:latin typeface="Times New Roman" panose="02020603050405020304" pitchFamily="18" charset="0"/>
                <a:ea typeface="Times New Roman" panose="02020603050405020304" pitchFamily="18" charset="0"/>
                <a:cs typeface="B Zar" panose="00000400000000000000" pitchFamily="2" charset="-78"/>
              </a:rPr>
              <a:t>=0.65*18600=12090 </a:t>
            </a:r>
            <a:endParaRPr lang="en-US" sz="2400"/>
          </a:p>
        </p:txBody>
      </p:sp>
      <p:sp>
        <p:nvSpPr>
          <p:cNvPr id="10" name="Rectangle 9"/>
          <p:cNvSpPr/>
          <p:nvPr/>
        </p:nvSpPr>
        <p:spPr>
          <a:xfrm>
            <a:off x="9165430" y="2804868"/>
            <a:ext cx="1011815" cy="461665"/>
          </a:xfrm>
          <a:prstGeom prst="rect">
            <a:avLst/>
          </a:prstGeom>
        </p:spPr>
        <p:txBody>
          <a:bodyPr wrap="none">
            <a:spAutoFit/>
          </a:bodyPr>
          <a:lstStyle/>
          <a:p>
            <a:r>
              <a:rPr lang="fa-IR" sz="2400">
                <a:solidFill>
                  <a:srgbClr val="00B050"/>
                </a:solidFill>
                <a:latin typeface="Times New Roman" panose="02020603050405020304" pitchFamily="18" charset="0"/>
                <a:ea typeface="Times New Roman" panose="02020603050405020304" pitchFamily="18" charset="0"/>
                <a:cs typeface="B Zar" panose="00000400000000000000" pitchFamily="2" charset="-78"/>
              </a:rPr>
              <a:t>بار مرده: </a:t>
            </a:r>
            <a:endParaRPr lang="en-US" sz="2400">
              <a:solidFill>
                <a:srgbClr val="00B050"/>
              </a:solidFill>
            </a:endParaRPr>
          </a:p>
        </p:txBody>
      </p:sp>
      <p:sp>
        <p:nvSpPr>
          <p:cNvPr id="11" name="Rectangle 10"/>
          <p:cNvSpPr/>
          <p:nvPr/>
        </p:nvSpPr>
        <p:spPr>
          <a:xfrm>
            <a:off x="710084" y="2761530"/>
            <a:ext cx="4358886" cy="461665"/>
          </a:xfrm>
          <a:prstGeom prst="rect">
            <a:avLst/>
          </a:prstGeom>
        </p:spPr>
        <p:txBody>
          <a:bodyPr wrap="none">
            <a:spAutoFit/>
          </a:bodyPr>
          <a:lstStyle/>
          <a:p>
            <a:r>
              <a:rPr lang="en-US" sz="2400">
                <a:latin typeface="Times New Roman" panose="02020603050405020304" pitchFamily="18" charset="0"/>
                <a:ea typeface="Times New Roman" panose="02020603050405020304" pitchFamily="18" charset="0"/>
                <a:cs typeface="B Zar" panose="00000400000000000000" pitchFamily="2" charset="-78"/>
              </a:rPr>
              <a:t>Dead=2400*.22*10m=5280 kg/m</a:t>
            </a:r>
            <a:endParaRPr lang="en-US" sz="2400"/>
          </a:p>
        </p:txBody>
      </p:sp>
      <p:sp>
        <p:nvSpPr>
          <p:cNvPr id="12" name="Rectangle 11"/>
          <p:cNvSpPr/>
          <p:nvPr/>
        </p:nvSpPr>
        <p:spPr>
          <a:xfrm>
            <a:off x="9102112" y="3904114"/>
            <a:ext cx="1138453" cy="461665"/>
          </a:xfrm>
          <a:prstGeom prst="rect">
            <a:avLst/>
          </a:prstGeom>
        </p:spPr>
        <p:txBody>
          <a:bodyPr wrap="none">
            <a:spAutoFit/>
          </a:bodyPr>
          <a:lstStyle/>
          <a:p>
            <a:r>
              <a:rPr lang="fa-IR">
                <a:solidFill>
                  <a:srgbClr val="00B050"/>
                </a:solidFill>
                <a:latin typeface="Times New Roman" panose="02020603050405020304" pitchFamily="18" charset="0"/>
                <a:ea typeface="Times New Roman" panose="02020603050405020304" pitchFamily="18" charset="0"/>
                <a:cs typeface="B Zar" panose="00000400000000000000" pitchFamily="2" charset="-78"/>
              </a:rPr>
              <a:t>بار </a:t>
            </a:r>
            <a:r>
              <a:rPr lang="fa-IR" sz="2400" err="1">
                <a:solidFill>
                  <a:srgbClr val="00B050"/>
                </a:solidFill>
                <a:latin typeface="Times New Roman" panose="02020603050405020304" pitchFamily="18" charset="0"/>
                <a:ea typeface="Times New Roman" panose="02020603050405020304" pitchFamily="18" charset="0"/>
                <a:cs typeface="B Zar" panose="00000400000000000000" pitchFamily="2" charset="-78"/>
              </a:rPr>
              <a:t>بالانس</a:t>
            </a:r>
            <a:r>
              <a:rPr lang="fa-IR" sz="2400">
                <a:solidFill>
                  <a:srgbClr val="00B050"/>
                </a:solidFill>
                <a:latin typeface="Times New Roman" panose="02020603050405020304" pitchFamily="18" charset="0"/>
                <a:ea typeface="Times New Roman" panose="02020603050405020304" pitchFamily="18" charset="0"/>
                <a:cs typeface="B Zar" panose="00000400000000000000" pitchFamily="2" charset="-78"/>
              </a:rPr>
              <a:t>: </a:t>
            </a:r>
            <a:endParaRPr lang="en-US" sz="2400">
              <a:solidFill>
                <a:srgbClr val="00B050"/>
              </a:solidFill>
            </a:endParaRPr>
          </a:p>
        </p:txBody>
      </p:sp>
      <p:sp>
        <p:nvSpPr>
          <p:cNvPr id="13" name="Rectangle 12"/>
          <p:cNvSpPr/>
          <p:nvPr/>
        </p:nvSpPr>
        <p:spPr>
          <a:xfrm>
            <a:off x="838704" y="3916223"/>
            <a:ext cx="3299301" cy="461665"/>
          </a:xfrm>
          <a:prstGeom prst="rect">
            <a:avLst/>
          </a:prstGeom>
        </p:spPr>
        <p:txBody>
          <a:bodyPr wrap="none">
            <a:spAutoFit/>
          </a:bodyPr>
          <a:lstStyle/>
          <a:p>
            <a:r>
              <a:rPr lang="en-US" sz="2400" err="1">
                <a:latin typeface="Times New Roman" panose="02020603050405020304" pitchFamily="18" charset="0"/>
                <a:ea typeface="Times New Roman" panose="02020603050405020304" pitchFamily="18" charset="0"/>
                <a:cs typeface="B Zar" panose="00000400000000000000" pitchFamily="2" charset="-78"/>
              </a:rPr>
              <a:t>Wb</a:t>
            </a:r>
            <a:r>
              <a:rPr lang="en-US" sz="2400">
                <a:latin typeface="Times New Roman" panose="02020603050405020304" pitchFamily="18" charset="0"/>
                <a:ea typeface="Times New Roman" panose="02020603050405020304" pitchFamily="18" charset="0"/>
                <a:cs typeface="B Zar" panose="00000400000000000000" pitchFamily="2" charset="-78"/>
              </a:rPr>
              <a:t>=.8*5280=4224 kg/m</a:t>
            </a:r>
            <a:endParaRPr lang="en-US" sz="2400"/>
          </a:p>
        </p:txBody>
      </p:sp>
      <p:sp>
        <p:nvSpPr>
          <p:cNvPr id="14" name="Rectangle 13"/>
          <p:cNvSpPr/>
          <p:nvPr/>
        </p:nvSpPr>
        <p:spPr>
          <a:xfrm>
            <a:off x="7416813" y="5067158"/>
            <a:ext cx="2917786" cy="461665"/>
          </a:xfrm>
          <a:prstGeom prst="rect">
            <a:avLst/>
          </a:prstGeom>
        </p:spPr>
        <p:txBody>
          <a:bodyPr wrap="none">
            <a:spAutoFit/>
          </a:bodyPr>
          <a:lstStyle/>
          <a:p>
            <a:r>
              <a:rPr lang="fa-IR" sz="2400">
                <a:solidFill>
                  <a:srgbClr val="00B050"/>
                </a:solidFill>
                <a:latin typeface="Times New Roman" panose="02020603050405020304" pitchFamily="18" charset="0"/>
                <a:ea typeface="Times New Roman" panose="02020603050405020304" pitchFamily="18" charset="0"/>
                <a:cs typeface="B Zar" panose="00000400000000000000" pitchFamily="2" charset="-78"/>
              </a:rPr>
              <a:t>محاسبه نیروی پس کشیدگی :</a:t>
            </a:r>
            <a:r>
              <a:rPr lang="fa-IR">
                <a:solidFill>
                  <a:srgbClr val="FF0000"/>
                </a:solidFill>
                <a:latin typeface="Times New Roman" panose="02020603050405020304" pitchFamily="18" charset="0"/>
                <a:ea typeface="Times New Roman" panose="02020603050405020304" pitchFamily="18" charset="0"/>
                <a:cs typeface="B Zar" panose="00000400000000000000" pitchFamily="2" charset="-78"/>
              </a:rPr>
              <a:t> </a:t>
            </a:r>
            <a:endParaRPr lang="en-US"/>
          </a:p>
        </p:txBody>
      </p:sp>
      <p:sp>
        <p:nvSpPr>
          <p:cNvPr id="15" name="Rectangle 14"/>
          <p:cNvSpPr/>
          <p:nvPr/>
        </p:nvSpPr>
        <p:spPr>
          <a:xfrm>
            <a:off x="838704" y="5067001"/>
            <a:ext cx="6436377" cy="461665"/>
          </a:xfrm>
          <a:prstGeom prst="rect">
            <a:avLst/>
          </a:prstGeom>
        </p:spPr>
        <p:txBody>
          <a:bodyPr wrap="none">
            <a:spAutoFit/>
          </a:bodyPr>
          <a:lstStyle/>
          <a:p>
            <a:r>
              <a:rPr lang="en-US" sz="2400">
                <a:latin typeface="Times New Roman" panose="02020603050405020304" pitchFamily="18" charset="0"/>
                <a:ea typeface="Times New Roman" panose="02020603050405020304" pitchFamily="18" charset="0"/>
                <a:cs typeface="B Zar" panose="00000400000000000000" pitchFamily="2" charset="-78"/>
              </a:rPr>
              <a:t>P=</a:t>
            </a:r>
            <a:r>
              <a:rPr lang="en-US" sz="2400" err="1">
                <a:latin typeface="Times New Roman" panose="02020603050405020304" pitchFamily="18" charset="0"/>
                <a:ea typeface="Times New Roman" panose="02020603050405020304" pitchFamily="18" charset="0"/>
                <a:cs typeface="B Zar" panose="00000400000000000000" pitchFamily="2" charset="-78"/>
              </a:rPr>
              <a:t>Wb</a:t>
            </a:r>
            <a:r>
              <a:rPr lang="en-US" sz="2400">
                <a:latin typeface="Times New Roman" panose="02020603050405020304" pitchFamily="18" charset="0"/>
                <a:ea typeface="Times New Roman" panose="02020603050405020304" pitchFamily="18" charset="0"/>
                <a:cs typeface="B Zar" panose="00000400000000000000" pitchFamily="2" charset="-78"/>
              </a:rPr>
              <a:t>*L^2/(8*e)=4224*10^2/(8*.09)=586666 kg </a:t>
            </a:r>
            <a:endParaRPr lang="en-US" sz="2400"/>
          </a:p>
        </p:txBody>
      </p:sp>
      <p:sp>
        <p:nvSpPr>
          <p:cNvPr id="16" name="Rectangle 15"/>
          <p:cNvSpPr/>
          <p:nvPr/>
        </p:nvSpPr>
        <p:spPr>
          <a:xfrm>
            <a:off x="8025152" y="5991268"/>
            <a:ext cx="2226892" cy="461665"/>
          </a:xfrm>
          <a:prstGeom prst="rect">
            <a:avLst/>
          </a:prstGeom>
        </p:spPr>
        <p:txBody>
          <a:bodyPr wrap="none">
            <a:spAutoFit/>
          </a:bodyPr>
          <a:lstStyle/>
          <a:p>
            <a:r>
              <a:rPr lang="fa-IR" sz="2400">
                <a:solidFill>
                  <a:srgbClr val="00B050"/>
                </a:solidFill>
                <a:latin typeface="Times New Roman" panose="02020603050405020304" pitchFamily="18" charset="0"/>
                <a:ea typeface="Times New Roman" panose="02020603050405020304" pitchFamily="18" charset="0"/>
                <a:cs typeface="B Zar" panose="00000400000000000000" pitchFamily="2" charset="-78"/>
              </a:rPr>
              <a:t>محاسبه </a:t>
            </a:r>
            <a:r>
              <a:rPr lang="fa-IR" sz="2400">
                <a:solidFill>
                  <a:srgbClr val="00B050"/>
                </a:solidFill>
                <a:ea typeface="Times New Roman" panose="02020603050405020304" pitchFamily="18" charset="0"/>
                <a:cs typeface="Times New Roman" panose="02020603050405020304" pitchFamily="18" charset="0"/>
              </a:rPr>
              <a:t> </a:t>
            </a:r>
            <a:r>
              <a:rPr lang="fa-IR" sz="2400">
                <a:solidFill>
                  <a:srgbClr val="00B050"/>
                </a:solidFill>
                <a:latin typeface="Times New Roman" panose="02020603050405020304" pitchFamily="18" charset="0"/>
                <a:ea typeface="Times New Roman" panose="02020603050405020304" pitchFamily="18" charset="0"/>
                <a:cs typeface="B Zar" panose="00000400000000000000" pitchFamily="2" charset="-78"/>
              </a:rPr>
              <a:t>تعداد </a:t>
            </a:r>
            <a:r>
              <a:rPr lang="fa-IR" sz="2400" err="1">
                <a:solidFill>
                  <a:srgbClr val="00B050"/>
                </a:solidFill>
                <a:latin typeface="Times New Roman" panose="02020603050405020304" pitchFamily="18" charset="0"/>
                <a:ea typeface="Times New Roman" panose="02020603050405020304" pitchFamily="18" charset="0"/>
                <a:cs typeface="B Zar" panose="00000400000000000000" pitchFamily="2" charset="-78"/>
              </a:rPr>
              <a:t>تاندون</a:t>
            </a:r>
            <a:r>
              <a:rPr lang="fa-IR" sz="2400">
                <a:solidFill>
                  <a:srgbClr val="00B050"/>
                </a:solidFill>
                <a:latin typeface="Times New Roman" panose="02020603050405020304" pitchFamily="18" charset="0"/>
                <a:ea typeface="Times New Roman" panose="02020603050405020304" pitchFamily="18" charset="0"/>
                <a:cs typeface="B Zar" panose="00000400000000000000" pitchFamily="2" charset="-78"/>
              </a:rPr>
              <a:t>: </a:t>
            </a:r>
            <a:endParaRPr lang="en-US" sz="2400">
              <a:solidFill>
                <a:srgbClr val="00B050"/>
              </a:solidFill>
            </a:endParaRPr>
          </a:p>
        </p:txBody>
      </p:sp>
      <p:sp>
        <p:nvSpPr>
          <p:cNvPr id="17" name="Rectangle 16"/>
          <p:cNvSpPr/>
          <p:nvPr/>
        </p:nvSpPr>
        <p:spPr>
          <a:xfrm>
            <a:off x="710084" y="5982606"/>
            <a:ext cx="2642070" cy="461665"/>
          </a:xfrm>
          <a:prstGeom prst="rect">
            <a:avLst/>
          </a:prstGeom>
        </p:spPr>
        <p:txBody>
          <a:bodyPr wrap="none">
            <a:spAutoFit/>
          </a:bodyPr>
          <a:lstStyle/>
          <a:p>
            <a:r>
              <a:rPr lang="en-US" sz="2400">
                <a:latin typeface="Times New Roman" panose="02020603050405020304" pitchFamily="18" charset="0"/>
                <a:ea typeface="Times New Roman" panose="02020603050405020304" pitchFamily="18" charset="0"/>
                <a:cs typeface="B Zar" panose="00000400000000000000" pitchFamily="2" charset="-78"/>
              </a:rPr>
              <a:t>12090 </a:t>
            </a:r>
            <a:r>
              <a:rPr lang="en-US" sz="2400">
                <a:latin typeface="B Zar" panose="00000400000000000000" pitchFamily="2" charset="-78"/>
                <a:ea typeface="Times New Roman" panose="02020603050405020304" pitchFamily="18" charset="0"/>
              </a:rPr>
              <a:t> </a:t>
            </a:r>
            <a:r>
              <a:rPr lang="en-US" sz="2400">
                <a:latin typeface="Times New Roman" panose="02020603050405020304" pitchFamily="18" charset="0"/>
                <a:ea typeface="Times New Roman" panose="02020603050405020304" pitchFamily="18" charset="0"/>
                <a:cs typeface="B Zar" panose="00000400000000000000" pitchFamily="2" charset="-78"/>
              </a:rPr>
              <a:t>/586666</a:t>
            </a:r>
            <a:r>
              <a:rPr lang="en-US" sz="2400">
                <a:latin typeface="B Zar" panose="00000400000000000000" pitchFamily="2" charset="-78"/>
                <a:ea typeface="Times New Roman" panose="02020603050405020304" pitchFamily="18" charset="0"/>
              </a:rPr>
              <a:t> </a:t>
            </a:r>
            <a:r>
              <a:rPr lang="en-US" sz="2400">
                <a:latin typeface="Times New Roman" panose="02020603050405020304" pitchFamily="18" charset="0"/>
                <a:ea typeface="Times New Roman" panose="02020603050405020304" pitchFamily="18" charset="0"/>
                <a:cs typeface="B Zar" panose="00000400000000000000" pitchFamily="2" charset="-78"/>
              </a:rPr>
              <a:t>=48</a:t>
            </a:r>
            <a:endParaRPr lang="en-US" sz="2400"/>
          </a:p>
        </p:txBody>
      </p:sp>
    </p:spTree>
    <p:extLst>
      <p:ext uri="{BB962C8B-B14F-4D97-AF65-F5344CB8AC3E}">
        <p14:creationId xmlns:p14="http://schemas.microsoft.com/office/powerpoint/2010/main" val="222134701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7714" y="141668"/>
            <a:ext cx="9839322" cy="830997"/>
          </a:xfrm>
          <a:prstGeom prst="rect">
            <a:avLst/>
          </a:prstGeom>
        </p:spPr>
        <p:txBody>
          <a:bodyPr wrap="square">
            <a:spAutoFit/>
          </a:bodyPr>
          <a:lstStyle/>
          <a:p>
            <a:pPr algn="r" rtl="1"/>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1-ابتدا بعد از مدل سازی و بار گذاری از منوی </a:t>
            </a:r>
            <a:r>
              <a:rPr lang="en-US"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Concrete Slab Design</a:t>
            </a:r>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 </a:t>
            </a:r>
            <a:r>
              <a:rPr lang="fa-IR" sz="2400" err="1">
                <a:solidFill>
                  <a:srgbClr val="FFC000"/>
                </a:solidFill>
                <a:latin typeface="Times New Roman" panose="02020603050405020304" pitchFamily="18" charset="0"/>
                <a:ea typeface="Times New Roman" panose="02020603050405020304" pitchFamily="18" charset="0"/>
                <a:cs typeface="B Zar" panose="00000400000000000000" pitchFamily="2" charset="-78"/>
              </a:rPr>
              <a:t>تنظیمات</a:t>
            </a:r>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 آیین نامه را کنترل می کنیم نظیر </a:t>
            </a:r>
            <a:r>
              <a:rPr lang="fa-IR" sz="2400" err="1">
                <a:solidFill>
                  <a:srgbClr val="FFC000"/>
                </a:solidFill>
                <a:latin typeface="Times New Roman" panose="02020603050405020304" pitchFamily="18" charset="0"/>
                <a:ea typeface="Times New Roman" panose="02020603050405020304" pitchFamily="18" charset="0"/>
                <a:cs typeface="B Zar" panose="00000400000000000000" pitchFamily="2" charset="-78"/>
              </a:rPr>
              <a:t>ضرایب</a:t>
            </a:r>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 کاهش مقاومت میزان </a:t>
            </a:r>
            <a:r>
              <a:rPr lang="fa-IR" sz="2400" err="1">
                <a:solidFill>
                  <a:srgbClr val="FFC000"/>
                </a:solidFill>
                <a:latin typeface="Times New Roman" panose="02020603050405020304" pitchFamily="18" charset="0"/>
                <a:ea typeface="Times New Roman" panose="02020603050405020304" pitchFamily="18" charset="0"/>
                <a:cs typeface="B Zar" panose="00000400000000000000" pitchFamily="2" charset="-78"/>
              </a:rPr>
              <a:t>کاور</a:t>
            </a:r>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 و نسبت مقاومت بتن هنگام جک زدن و مقاومت 28 روزه</a:t>
            </a:r>
            <a:endParaRPr lang="en-US" sz="2400">
              <a:solidFill>
                <a:srgbClr val="FFC000"/>
              </a:solidFill>
              <a:effectLst/>
              <a:latin typeface="Times New Roman" panose="02020603050405020304" pitchFamily="18" charset="0"/>
              <a:ea typeface="Times New Roman" panose="02020603050405020304" pitchFamily="18" charset="0"/>
            </a:endParaRPr>
          </a:p>
        </p:txBody>
      </p:sp>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714" y="1022999"/>
            <a:ext cx="8718860" cy="568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8976574" y="2704563"/>
            <a:ext cx="2558603" cy="2031325"/>
          </a:xfrm>
          <a:prstGeom prst="rect">
            <a:avLst/>
          </a:prstGeom>
        </p:spPr>
        <p:txBody>
          <a:bodyPr wrap="square">
            <a:spAutoFit/>
          </a:bodyPr>
          <a:lstStyle/>
          <a:p>
            <a:pPr algn="just" rtl="1"/>
            <a:r>
              <a:rPr lang="fa-IR">
                <a:latin typeface="Times New Roman" panose="02020603050405020304" pitchFamily="18" charset="0"/>
                <a:ea typeface="Times New Roman" panose="02020603050405020304" pitchFamily="18" charset="0"/>
                <a:cs typeface="B Zar" panose="00000400000000000000" pitchFamily="2" charset="-78"/>
              </a:rPr>
              <a:t>در طراحی دال پس کشیده ابتدا باید تنش های در سطح بهره برداری مطابق جداول آیین نامه </a:t>
            </a:r>
            <a:r>
              <a:rPr lang="en-US">
                <a:latin typeface="Times New Roman" panose="02020603050405020304" pitchFamily="18" charset="0"/>
                <a:ea typeface="Times New Roman" panose="02020603050405020304" pitchFamily="18" charset="0"/>
                <a:cs typeface="B Zar" panose="00000400000000000000" pitchFamily="2" charset="-78"/>
              </a:rPr>
              <a:t>ACI</a:t>
            </a:r>
            <a:r>
              <a:rPr lang="fa-IR">
                <a:latin typeface="Times New Roman" panose="02020603050405020304" pitchFamily="18" charset="0"/>
                <a:ea typeface="Times New Roman" panose="02020603050405020304" pitchFamily="18" charset="0"/>
                <a:cs typeface="B Zar" panose="00000400000000000000" pitchFamily="2" charset="-78"/>
              </a:rPr>
              <a:t> کنترل شود و در صورت جواب گرفتن تنش ها کنترل مقاومت براساس بارهای ضریب دار انجام شود. </a:t>
            </a:r>
            <a:endParaRPr lang="en-US">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8176046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236" y="1184856"/>
            <a:ext cx="5750448" cy="517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8972" y="1184856"/>
            <a:ext cx="4968070" cy="517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992698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98616" y="192041"/>
            <a:ext cx="3073277" cy="461665"/>
          </a:xfrm>
          <a:prstGeom prst="rect">
            <a:avLst/>
          </a:prstGeom>
        </p:spPr>
        <p:txBody>
          <a:bodyPr wrap="none">
            <a:spAutoFit/>
          </a:bodyPr>
          <a:lstStyle/>
          <a:p>
            <a:pPr algn="r" rtl="1"/>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2- نوارهای طراحی را می کشیم</a:t>
            </a:r>
            <a:endParaRPr lang="en-US" sz="2400">
              <a:solidFill>
                <a:srgbClr val="FFC000"/>
              </a:solidFill>
              <a:effectLst/>
              <a:latin typeface="Times New Roman" panose="02020603050405020304" pitchFamily="18" charset="0"/>
              <a:ea typeface="Times New Roman" panose="02020603050405020304"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196" y="1107583"/>
            <a:ext cx="10187140" cy="5602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785988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703" y="1202499"/>
            <a:ext cx="4482763" cy="5507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stretch>
            <a:fillRect/>
          </a:stretch>
        </p:blipFill>
        <p:spPr>
          <a:xfrm>
            <a:off x="4830516" y="1202499"/>
            <a:ext cx="4504977" cy="5507394"/>
          </a:xfrm>
          <a:prstGeom prst="rect">
            <a:avLst/>
          </a:prstGeom>
        </p:spPr>
      </p:pic>
    </p:spTree>
    <p:extLst>
      <p:ext uri="{BB962C8B-B14F-4D97-AF65-F5344CB8AC3E}">
        <p14:creationId xmlns:p14="http://schemas.microsoft.com/office/powerpoint/2010/main" val="143730028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997" y="1081826"/>
            <a:ext cx="9959623" cy="5537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523792" y="230678"/>
            <a:ext cx="6676828" cy="461665"/>
          </a:xfrm>
          <a:prstGeom prst="rect">
            <a:avLst/>
          </a:prstGeom>
        </p:spPr>
        <p:txBody>
          <a:bodyPr wrap="none">
            <a:spAutoFit/>
          </a:bodyPr>
          <a:lstStyle/>
          <a:p>
            <a:pPr algn="r" rtl="1"/>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3-بعد از انتخاب نوارهای طراحی تاندون ها را به آنها اختصاص می دهیم</a:t>
            </a:r>
            <a:endParaRPr lang="en-US" sz="2400">
              <a:solidFill>
                <a:srgbClr val="FFC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50780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6"/>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350" y="1235708"/>
            <a:ext cx="3207027" cy="360695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8"/>
          <p:cNvSpPr>
            <a:spLocks noChangeArrowheads="1"/>
          </p:cNvSpPr>
          <p:nvPr/>
        </p:nvSpPr>
        <p:spPr bwMode="auto">
          <a:xfrm>
            <a:off x="5181600" y="206733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1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2642" y="1235708"/>
            <a:ext cx="7474228" cy="519515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942023" y="4988520"/>
            <a:ext cx="2012089" cy="369332"/>
          </a:xfrm>
          <a:prstGeom prst="rect">
            <a:avLst/>
          </a:prstGeom>
        </p:spPr>
        <p:txBody>
          <a:bodyPr wrap="none">
            <a:spAutoFit/>
          </a:bodyPr>
          <a:lstStyle/>
          <a:p>
            <a:pPr algn="r" rtl="1"/>
            <a:r>
              <a:rPr lang="fa-IR" dirty="0">
                <a:latin typeface="Times New Roman" panose="02020603050405020304" pitchFamily="18" charset="0"/>
                <a:ea typeface="Times New Roman" panose="02020603050405020304" pitchFamily="18" charset="0"/>
                <a:cs typeface="B Zar" panose="00000400000000000000" pitchFamily="2" charset="-78"/>
              </a:rPr>
              <a:t>نمونه ای از تیر پیش کشیده</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8315883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460" y="1173565"/>
            <a:ext cx="9332545" cy="5549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26532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4546" y="1378040"/>
            <a:ext cx="11062952" cy="5331854"/>
          </a:xfrm>
          <a:prstGeom prst="rect">
            <a:avLst/>
          </a:prstGeom>
        </p:spPr>
      </p:pic>
    </p:spTree>
    <p:extLst>
      <p:ext uri="{BB962C8B-B14F-4D97-AF65-F5344CB8AC3E}">
        <p14:creationId xmlns:p14="http://schemas.microsoft.com/office/powerpoint/2010/main" val="179394043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067" y="1101055"/>
            <a:ext cx="9967860" cy="566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010720" y="282193"/>
            <a:ext cx="3142207" cy="461665"/>
          </a:xfrm>
          <a:prstGeom prst="rect">
            <a:avLst/>
          </a:prstGeom>
        </p:spPr>
        <p:txBody>
          <a:bodyPr wrap="none">
            <a:spAutoFit/>
          </a:bodyPr>
          <a:lstStyle/>
          <a:p>
            <a:pPr algn="r" rtl="1"/>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4-آنالیز و طراحی انجام می شود</a:t>
            </a:r>
            <a:r>
              <a:rPr lang="fa-IR">
                <a:latin typeface="Times New Roman" panose="02020603050405020304" pitchFamily="18" charset="0"/>
                <a:ea typeface="Times New Roman" panose="02020603050405020304" pitchFamily="18" charset="0"/>
                <a:cs typeface="B Zar" panose="00000400000000000000" pitchFamily="2" charset="-78"/>
              </a:rPr>
              <a:t>.</a:t>
            </a:r>
            <a:endParaRPr lang="en-US" sz="20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7789563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462" y="1081826"/>
            <a:ext cx="10105152" cy="5576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979572" y="187351"/>
            <a:ext cx="6375042" cy="677108"/>
          </a:xfrm>
          <a:prstGeom prst="rect">
            <a:avLst/>
          </a:prstGeom>
        </p:spPr>
        <p:txBody>
          <a:bodyPr wrap="square">
            <a:spAutoFit/>
          </a:bodyPr>
          <a:lstStyle/>
          <a:p>
            <a:pPr algn="r" rtl="1"/>
            <a:r>
              <a:rPr lang="fa-IR" sz="1400">
                <a:latin typeface="Times New Roman" panose="02020603050405020304" pitchFamily="18" charset="0"/>
                <a:ea typeface="Times New Roman" panose="02020603050405020304" pitchFamily="18" charset="0"/>
                <a:cs typeface="B Zar" panose="00000400000000000000" pitchFamily="2" charset="-78"/>
              </a:rPr>
              <a:t> </a:t>
            </a:r>
            <a:endParaRPr lang="en-US" sz="2400">
              <a:solidFill>
                <a:srgbClr val="FFC000"/>
              </a:solidFill>
              <a:latin typeface="Times New Roman" panose="02020603050405020304" pitchFamily="18" charset="0"/>
              <a:ea typeface="Times New Roman" panose="02020603050405020304" pitchFamily="18" charset="0"/>
            </a:endParaRPr>
          </a:p>
          <a:p>
            <a:pPr algn="r" rtl="1"/>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5-کنترل های تنش در سطح بهره برداری ، برش پانچ و تغییر شکل:</a:t>
            </a:r>
            <a:endParaRPr lang="en-US" sz="2400">
              <a:solidFill>
                <a:srgbClr val="FFC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5221936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02" y="1200910"/>
            <a:ext cx="10262288" cy="5457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54717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430" y="1204085"/>
            <a:ext cx="10202097" cy="5338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501937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381" y="1229841"/>
            <a:ext cx="10284014" cy="5441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944442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704" y="1281358"/>
            <a:ext cx="10072737" cy="531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stretch>
            <a:fillRect/>
          </a:stretch>
        </p:blipFill>
        <p:spPr>
          <a:xfrm>
            <a:off x="223704" y="200108"/>
            <a:ext cx="4472121" cy="4000417"/>
          </a:xfrm>
          <a:prstGeom prst="rect">
            <a:avLst/>
          </a:prstGeom>
        </p:spPr>
      </p:pic>
      <p:sp>
        <p:nvSpPr>
          <p:cNvPr id="5" name="Rectangle 4"/>
          <p:cNvSpPr/>
          <p:nvPr/>
        </p:nvSpPr>
        <p:spPr>
          <a:xfrm>
            <a:off x="7765961" y="371401"/>
            <a:ext cx="1982488" cy="461665"/>
          </a:xfrm>
          <a:prstGeom prst="rect">
            <a:avLst/>
          </a:prstGeom>
        </p:spPr>
        <p:txBody>
          <a:bodyPr wrap="square">
            <a:spAutoFit/>
          </a:bodyPr>
          <a:lstStyle/>
          <a:p>
            <a:pPr algn="r" rtl="1"/>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کنترل تغییر شکل</a:t>
            </a:r>
            <a:endParaRPr lang="en-US" sz="2400">
              <a:solidFill>
                <a:srgbClr val="FFC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6103352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9803" y="174924"/>
            <a:ext cx="6096000" cy="1169551"/>
          </a:xfrm>
          <a:prstGeom prst="rect">
            <a:avLst/>
          </a:prstGeom>
        </p:spPr>
        <p:txBody>
          <a:bodyPr>
            <a:spAutoFit/>
          </a:bodyPr>
          <a:lstStyle/>
          <a:p>
            <a:pPr algn="r" rtl="1"/>
            <a:r>
              <a:rPr lang="fa-IR" sz="1400">
                <a:latin typeface="Times New Roman" panose="02020603050405020304" pitchFamily="18" charset="0"/>
                <a:ea typeface="Times New Roman" panose="02020603050405020304" pitchFamily="18" charset="0"/>
                <a:cs typeface="B Zar" panose="00000400000000000000" pitchFamily="2" charset="-78"/>
              </a:rPr>
              <a:t> </a:t>
            </a:r>
            <a:endParaRPr lang="en-US" sz="2000">
              <a:latin typeface="Times New Roman" panose="02020603050405020304" pitchFamily="18" charset="0"/>
              <a:ea typeface="Times New Roman" panose="02020603050405020304" pitchFamily="18" charset="0"/>
            </a:endParaRPr>
          </a:p>
          <a:p>
            <a:pPr rtl="1"/>
            <a:r>
              <a:rPr lang="en-US" sz="2800">
                <a:solidFill>
                  <a:srgbClr val="FFC000"/>
                </a:solidFill>
                <a:latin typeface="Times New Roman" panose="02020603050405020304" pitchFamily="18" charset="0"/>
                <a:ea typeface="Times New Roman" panose="02020603050405020304" pitchFamily="18" charset="0"/>
                <a:cs typeface="B Zar" panose="00000400000000000000" pitchFamily="2" charset="-78"/>
              </a:rPr>
              <a:t>ADAPT:</a:t>
            </a:r>
            <a:endParaRPr lang="en-US" sz="2000">
              <a:solidFill>
                <a:srgbClr val="FFC000"/>
              </a:solidFill>
              <a:latin typeface="Times New Roman" panose="02020603050405020304" pitchFamily="18" charset="0"/>
              <a:ea typeface="Times New Roman" panose="02020603050405020304" pitchFamily="18" charset="0"/>
            </a:endParaRPr>
          </a:p>
          <a:p>
            <a:pPr rtl="1"/>
            <a:r>
              <a:rPr lang="en-US" sz="2800">
                <a:latin typeface="Times New Roman" panose="02020603050405020304" pitchFamily="18" charset="0"/>
                <a:ea typeface="Times New Roman" panose="02020603050405020304" pitchFamily="18" charset="0"/>
                <a:cs typeface="B Zar" panose="00000400000000000000" pitchFamily="2" charset="-78"/>
              </a:rPr>
              <a:t> </a:t>
            </a:r>
            <a:endParaRPr lang="en-US" sz="2000">
              <a:latin typeface="Times New Roman" panose="02020603050405020304" pitchFamily="18" charset="0"/>
              <a:ea typeface="Times New Roman" panose="02020603050405020304" pitchFamily="18" charset="0"/>
            </a:endParaRPr>
          </a:p>
        </p:txBody>
      </p:sp>
      <p:sp>
        <p:nvSpPr>
          <p:cNvPr id="5" name="Rectangle 4"/>
          <p:cNvSpPr/>
          <p:nvPr/>
        </p:nvSpPr>
        <p:spPr>
          <a:xfrm>
            <a:off x="3618963" y="421145"/>
            <a:ext cx="6593983" cy="646331"/>
          </a:xfrm>
          <a:prstGeom prst="rect">
            <a:avLst/>
          </a:prstGeom>
        </p:spPr>
        <p:txBody>
          <a:bodyPr wrap="square">
            <a:spAutoFit/>
          </a:bodyPr>
          <a:lstStyle/>
          <a:p>
            <a:pPr algn="r" rtl="1"/>
            <a:r>
              <a:rPr lang="en-US">
                <a:latin typeface="Times New Roman" panose="02020603050405020304" pitchFamily="18" charset="0"/>
                <a:ea typeface="Times New Roman" panose="02020603050405020304" pitchFamily="18" charset="0"/>
                <a:cs typeface="B Zar" panose="00000400000000000000" pitchFamily="2" charset="-78"/>
              </a:rPr>
              <a:t>ADAPT</a:t>
            </a:r>
            <a:r>
              <a:rPr lang="fa-IR">
                <a:latin typeface="Times New Roman" panose="02020603050405020304" pitchFamily="18" charset="0"/>
                <a:ea typeface="Times New Roman" panose="02020603050405020304" pitchFamily="18" charset="0"/>
                <a:cs typeface="B Zar" panose="00000400000000000000" pitchFamily="2" charset="-78"/>
              </a:rPr>
              <a:t> یکی از رایج ترین نرم افزار های طراحی سقف های پس کشیده می باشد که اغلب مهندسان از آن استفاده می کنند. مثال قبل را با استفاده از این نرم افزار بررسی می کنیم:</a:t>
            </a:r>
            <a:endParaRPr lang="en-US" sz="2000">
              <a:latin typeface="Times New Roman" panose="02020603050405020304" pitchFamily="18" charset="0"/>
              <a:ea typeface="Times New Roman" panose="02020603050405020304" pitchFamily="18"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23" y="1067476"/>
            <a:ext cx="10322134" cy="569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026615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583" y="1255601"/>
            <a:ext cx="9797678" cy="5248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586155" y="449618"/>
            <a:ext cx="2448106" cy="461665"/>
          </a:xfrm>
          <a:prstGeom prst="rect">
            <a:avLst/>
          </a:prstGeom>
        </p:spPr>
        <p:txBody>
          <a:bodyPr wrap="none">
            <a:spAutoFit/>
          </a:bodyPr>
          <a:lstStyle/>
          <a:p>
            <a:pPr algn="r" rtl="1"/>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نمایش گرافیکی 3 بعدی:</a:t>
            </a:r>
            <a:endParaRPr lang="en-US" sz="2400">
              <a:solidFill>
                <a:srgbClr val="FFC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5649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7692" y="946505"/>
            <a:ext cx="5509084" cy="4897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1060174" y="156375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826" y="1011782"/>
            <a:ext cx="3498574" cy="483204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507520" y="6026472"/>
            <a:ext cx="2383986" cy="369332"/>
          </a:xfrm>
          <a:prstGeom prst="rect">
            <a:avLst/>
          </a:prstGeom>
        </p:spPr>
        <p:txBody>
          <a:bodyPr wrap="none">
            <a:spAutoFit/>
          </a:bodyPr>
          <a:lstStyle/>
          <a:p>
            <a:r>
              <a:rPr lang="fa-IR" dirty="0">
                <a:latin typeface="Times New Roman" panose="02020603050405020304" pitchFamily="18" charset="0"/>
                <a:ea typeface="Times New Roman" panose="02020603050405020304" pitchFamily="18" charset="0"/>
                <a:cs typeface="B Zar" panose="00000400000000000000" pitchFamily="2" charset="-78"/>
              </a:rPr>
              <a:t> سازه پیش ساخته و پیش کشیده </a:t>
            </a:r>
            <a:endParaRPr lang="en-US" dirty="0"/>
          </a:p>
        </p:txBody>
      </p:sp>
      <p:sp>
        <p:nvSpPr>
          <p:cNvPr id="9" name="Rectangle 8"/>
          <p:cNvSpPr/>
          <p:nvPr/>
        </p:nvSpPr>
        <p:spPr>
          <a:xfrm>
            <a:off x="1060174" y="6095165"/>
            <a:ext cx="2350323" cy="369332"/>
          </a:xfrm>
          <a:prstGeom prst="rect">
            <a:avLst/>
          </a:prstGeom>
        </p:spPr>
        <p:txBody>
          <a:bodyPr wrap="none">
            <a:spAutoFit/>
          </a:bodyPr>
          <a:lstStyle/>
          <a:p>
            <a:r>
              <a:rPr lang="fa-IR" dirty="0">
                <a:latin typeface="Times New Roman" panose="02020603050405020304" pitchFamily="18" charset="0"/>
                <a:ea typeface="Times New Roman" panose="02020603050405020304" pitchFamily="18" charset="0"/>
                <a:cs typeface="B Zar" panose="00000400000000000000" pitchFamily="2" charset="-78"/>
              </a:rPr>
              <a:t>اجرای  </a:t>
            </a:r>
            <a:r>
              <a:rPr lang="fa-IR" dirty="0" err="1">
                <a:latin typeface="Times New Roman" panose="02020603050405020304" pitchFamily="18" charset="0"/>
                <a:ea typeface="Times New Roman" panose="02020603050405020304" pitchFamily="18" charset="0"/>
                <a:cs typeface="B Zar" panose="00000400000000000000" pitchFamily="2" charset="-78"/>
              </a:rPr>
              <a:t>سیلو</a:t>
            </a:r>
            <a:r>
              <a:rPr lang="fa-IR" dirty="0">
                <a:latin typeface="Times New Roman" panose="02020603050405020304" pitchFamily="18" charset="0"/>
                <a:ea typeface="Times New Roman" panose="02020603050405020304" pitchFamily="18" charset="0"/>
                <a:cs typeface="B Zar" panose="00000400000000000000" pitchFamily="2" charset="-78"/>
              </a:rPr>
              <a:t> با سازه پس کشیده </a:t>
            </a:r>
            <a:endParaRPr lang="en-US" dirty="0"/>
          </a:p>
        </p:txBody>
      </p:sp>
    </p:spTree>
    <p:extLst>
      <p:ext uri="{BB962C8B-B14F-4D97-AF65-F5344CB8AC3E}">
        <p14:creationId xmlns:p14="http://schemas.microsoft.com/office/powerpoint/2010/main" val="129899798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308" y="1265303"/>
            <a:ext cx="10101389" cy="52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248334" y="320830"/>
            <a:ext cx="3012363" cy="461665"/>
          </a:xfrm>
          <a:prstGeom prst="rect">
            <a:avLst/>
          </a:prstGeom>
        </p:spPr>
        <p:txBody>
          <a:bodyPr wrap="none">
            <a:spAutoFit/>
          </a:bodyPr>
          <a:lstStyle/>
          <a:p>
            <a:pPr algn="r" rtl="1"/>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نمایش بازشو در صورت وجود:</a:t>
            </a:r>
            <a:endParaRPr lang="en-US" sz="2400">
              <a:solidFill>
                <a:srgbClr val="FFC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1293477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910" y="1279772"/>
            <a:ext cx="10316046" cy="541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8381303" y="295072"/>
            <a:ext cx="1943160" cy="461665"/>
          </a:xfrm>
          <a:prstGeom prst="rect">
            <a:avLst/>
          </a:prstGeom>
        </p:spPr>
        <p:txBody>
          <a:bodyPr wrap="none">
            <a:spAutoFit/>
          </a:bodyPr>
          <a:lstStyle/>
          <a:p>
            <a:pPr algn="r" rtl="1"/>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نمایش سقف میانی:</a:t>
            </a:r>
            <a:endParaRPr lang="en-US" sz="2400">
              <a:solidFill>
                <a:srgbClr val="FFC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3162362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371" y="1521293"/>
            <a:ext cx="9588081" cy="5098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554765" y="578407"/>
            <a:ext cx="3398687" cy="461665"/>
          </a:xfrm>
          <a:prstGeom prst="rect">
            <a:avLst/>
          </a:prstGeom>
        </p:spPr>
        <p:txBody>
          <a:bodyPr wrap="none">
            <a:spAutoFit/>
          </a:bodyPr>
          <a:lstStyle/>
          <a:p>
            <a:pPr algn="r" rtl="1"/>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تخصیص نوع اتصال ستون به سقف:</a:t>
            </a:r>
            <a:endParaRPr lang="en-US" sz="2400">
              <a:solidFill>
                <a:srgbClr val="FFC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2938739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2562" y="0"/>
            <a:ext cx="4813322" cy="3495290"/>
          </a:xfrm>
          <a:prstGeom prst="rect">
            <a:avLst/>
          </a:prstGeom>
        </p:spPr>
      </p:pic>
      <p:pic>
        <p:nvPicPr>
          <p:cNvPr id="5" name="Picture 4"/>
          <p:cNvPicPr>
            <a:picLocks noChangeAspect="1"/>
          </p:cNvPicPr>
          <p:nvPr/>
        </p:nvPicPr>
        <p:blipFill>
          <a:blip r:embed="rId3"/>
          <a:stretch>
            <a:fillRect/>
          </a:stretch>
        </p:blipFill>
        <p:spPr>
          <a:xfrm>
            <a:off x="5083309" y="3495290"/>
            <a:ext cx="4459578" cy="3284785"/>
          </a:xfrm>
          <a:prstGeom prst="rect">
            <a:avLst/>
          </a:prstGeom>
        </p:spPr>
      </p:pic>
      <p:pic>
        <p:nvPicPr>
          <p:cNvPr id="6" name="Picture 5"/>
          <p:cNvPicPr>
            <a:picLocks noChangeAspect="1"/>
          </p:cNvPicPr>
          <p:nvPr/>
        </p:nvPicPr>
        <p:blipFill>
          <a:blip r:embed="rId4"/>
          <a:stretch>
            <a:fillRect/>
          </a:stretch>
        </p:blipFill>
        <p:spPr>
          <a:xfrm>
            <a:off x="102562" y="3495290"/>
            <a:ext cx="4813322" cy="3285636"/>
          </a:xfrm>
          <a:prstGeom prst="rect">
            <a:avLst/>
          </a:prstGeom>
        </p:spPr>
      </p:pic>
      <p:sp>
        <p:nvSpPr>
          <p:cNvPr id="7" name="Rectangle 6"/>
          <p:cNvSpPr/>
          <p:nvPr/>
        </p:nvSpPr>
        <p:spPr>
          <a:xfrm>
            <a:off x="5860469" y="242792"/>
            <a:ext cx="3682418" cy="523220"/>
          </a:xfrm>
          <a:prstGeom prst="rect">
            <a:avLst/>
          </a:prstGeom>
        </p:spPr>
        <p:txBody>
          <a:bodyPr wrap="none">
            <a:spAutoFit/>
          </a:bodyPr>
          <a:lstStyle/>
          <a:p>
            <a:pPr algn="r" rtl="1"/>
            <a:r>
              <a:rPr lang="fa-IR" sz="2800">
                <a:solidFill>
                  <a:srgbClr val="FFC000"/>
                </a:solidFill>
                <a:latin typeface="Times New Roman" panose="02020603050405020304" pitchFamily="18" charset="0"/>
                <a:ea typeface="Times New Roman" panose="02020603050405020304" pitchFamily="18" charset="0"/>
                <a:cs typeface="B Zar" panose="00000400000000000000" pitchFamily="2" charset="-78"/>
              </a:rPr>
              <a:t>مشخصات بتن و میلگرد و استرند:</a:t>
            </a:r>
            <a:endParaRPr lang="en-US" sz="2800">
              <a:solidFill>
                <a:srgbClr val="FFC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3078814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554" y="1458487"/>
            <a:ext cx="9501453" cy="5174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618312" y="385224"/>
            <a:ext cx="2441695" cy="523220"/>
          </a:xfrm>
          <a:prstGeom prst="rect">
            <a:avLst/>
          </a:prstGeom>
        </p:spPr>
        <p:txBody>
          <a:bodyPr wrap="none">
            <a:spAutoFit/>
          </a:bodyPr>
          <a:lstStyle/>
          <a:p>
            <a:pPr algn="r" rtl="1"/>
            <a:r>
              <a:rPr lang="fa-IR" sz="2800">
                <a:solidFill>
                  <a:srgbClr val="FFC000"/>
                </a:solidFill>
                <a:latin typeface="Times New Roman" panose="02020603050405020304" pitchFamily="18" charset="0"/>
                <a:ea typeface="Times New Roman" panose="02020603050405020304" pitchFamily="18" charset="0"/>
                <a:cs typeface="B Zar" panose="00000400000000000000" pitchFamily="2" charset="-78"/>
              </a:rPr>
              <a:t>مشخصات بارگذاری:</a:t>
            </a:r>
            <a:endParaRPr lang="en-US" sz="2800">
              <a:solidFill>
                <a:srgbClr val="FFC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7110678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96693" y="372345"/>
            <a:ext cx="2073004" cy="461665"/>
          </a:xfrm>
          <a:prstGeom prst="rect">
            <a:avLst/>
          </a:prstGeom>
        </p:spPr>
        <p:txBody>
          <a:bodyPr wrap="none">
            <a:spAutoFit/>
          </a:bodyPr>
          <a:lstStyle/>
          <a:p>
            <a:pPr algn="r" rtl="1"/>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مشخصات تاندون ها:</a:t>
            </a:r>
            <a:endParaRPr lang="en-US" sz="2400">
              <a:solidFill>
                <a:srgbClr val="FFC000"/>
              </a:solidFill>
              <a:effectLst/>
              <a:latin typeface="Times New Roman" panose="02020603050405020304" pitchFamily="18" charset="0"/>
              <a:ea typeface="Times New Roman" panose="02020603050405020304" pitchFamily="18" charset="0"/>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90" y="994849"/>
            <a:ext cx="10299006" cy="5624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307153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552" y="1216964"/>
            <a:ext cx="10273269" cy="5325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915006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067" y="1176740"/>
            <a:ext cx="10147143" cy="5236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849848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430" y="1160687"/>
            <a:ext cx="10096697" cy="5368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8564462" y="307951"/>
            <a:ext cx="1678665" cy="461665"/>
          </a:xfrm>
          <a:prstGeom prst="rect">
            <a:avLst/>
          </a:prstGeom>
        </p:spPr>
        <p:txBody>
          <a:bodyPr wrap="none">
            <a:spAutoFit/>
          </a:bodyPr>
          <a:lstStyle/>
          <a:p>
            <a:pPr algn="r" rtl="1"/>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نوارهای طراحی:</a:t>
            </a:r>
            <a:endParaRPr lang="en-US" sz="2400">
              <a:solidFill>
                <a:srgbClr val="FFC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4900775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370" y="866058"/>
            <a:ext cx="9435453" cy="5843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8439001" y="217799"/>
            <a:ext cx="1452642" cy="461665"/>
          </a:xfrm>
          <a:prstGeom prst="rect">
            <a:avLst/>
          </a:prstGeom>
        </p:spPr>
        <p:txBody>
          <a:bodyPr wrap="none">
            <a:spAutoFit/>
          </a:bodyPr>
          <a:lstStyle/>
          <a:p>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کنترل تنش ها</a:t>
            </a:r>
            <a:endParaRPr lang="en-US" sz="2400">
              <a:solidFill>
                <a:srgbClr val="FFC000"/>
              </a:solidFill>
            </a:endParaRPr>
          </a:p>
        </p:txBody>
      </p:sp>
    </p:spTree>
    <p:extLst>
      <p:ext uri="{BB962C8B-B14F-4D97-AF65-F5344CB8AC3E}">
        <p14:creationId xmlns:p14="http://schemas.microsoft.com/office/powerpoint/2010/main" val="814506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130747"/>
            <a:ext cx="9404723" cy="1400530"/>
          </a:xfrm>
        </p:spPr>
        <p:txBody>
          <a:bodyPr/>
          <a:lstStyle/>
          <a:p>
            <a:pPr algn="r"/>
            <a:r>
              <a:rPr lang="fa-IR" sz="3200" dirty="0">
                <a:solidFill>
                  <a:srgbClr val="FFC000"/>
                </a:solidFill>
              </a:rPr>
              <a:t>حمل و نقل سازه های پیش تنیده:</a:t>
            </a:r>
            <a:endParaRPr lang="en-US" sz="3200" dirty="0">
              <a:solidFill>
                <a:srgbClr val="FFC000"/>
              </a:solidFill>
            </a:endParaRPr>
          </a:p>
        </p:txBody>
      </p:sp>
      <p:pic>
        <p:nvPicPr>
          <p:cNvPr id="7" name="Picture 6"/>
          <p:cNvPicPr>
            <a:picLocks noChangeAspect="1"/>
          </p:cNvPicPr>
          <p:nvPr/>
        </p:nvPicPr>
        <p:blipFill>
          <a:blip r:embed="rId2"/>
          <a:stretch>
            <a:fillRect/>
          </a:stretch>
        </p:blipFill>
        <p:spPr>
          <a:xfrm>
            <a:off x="7018986" y="1412483"/>
            <a:ext cx="5046924" cy="3828388"/>
          </a:xfrm>
          <a:prstGeom prst="rect">
            <a:avLst/>
          </a:prstGeom>
        </p:spPr>
      </p:pic>
      <p:pic>
        <p:nvPicPr>
          <p:cNvPr id="8" name="Picture 7"/>
          <p:cNvPicPr>
            <a:picLocks noChangeAspect="1"/>
          </p:cNvPicPr>
          <p:nvPr/>
        </p:nvPicPr>
        <p:blipFill>
          <a:blip r:embed="rId3"/>
          <a:stretch>
            <a:fillRect/>
          </a:stretch>
        </p:blipFill>
        <p:spPr>
          <a:xfrm>
            <a:off x="164727" y="1412483"/>
            <a:ext cx="6466811" cy="3504362"/>
          </a:xfrm>
          <a:prstGeom prst="rect">
            <a:avLst/>
          </a:prstGeom>
        </p:spPr>
      </p:pic>
      <p:sp>
        <p:nvSpPr>
          <p:cNvPr id="10" name="Rectangle 9"/>
          <p:cNvSpPr/>
          <p:nvPr/>
        </p:nvSpPr>
        <p:spPr>
          <a:xfrm>
            <a:off x="646111" y="5490695"/>
            <a:ext cx="11377458" cy="707886"/>
          </a:xfrm>
          <a:prstGeom prst="rect">
            <a:avLst/>
          </a:prstGeom>
        </p:spPr>
        <p:txBody>
          <a:bodyPr wrap="square">
            <a:spAutoFit/>
          </a:bodyPr>
          <a:lstStyle/>
          <a:p>
            <a:pPr algn="r" rtl="1"/>
            <a:r>
              <a:rPr lang="fa-IR" sz="2000" dirty="0">
                <a:latin typeface="Times New Roman" panose="02020603050405020304" pitchFamily="18" charset="0"/>
                <a:ea typeface="Times New Roman" panose="02020603050405020304" pitchFamily="18" charset="0"/>
                <a:cs typeface="B Zar" panose="00000400000000000000" pitchFamily="2" charset="-78"/>
              </a:rPr>
              <a:t>یکی از اساسی ترین مشکلات برای </a:t>
            </a:r>
            <a:r>
              <a:rPr lang="fa-IR" sz="2000" dirty="0" err="1">
                <a:latin typeface="Times New Roman" panose="02020603050405020304" pitchFamily="18" charset="0"/>
                <a:ea typeface="Times New Roman" panose="02020603050405020304" pitchFamily="18" charset="0"/>
                <a:cs typeface="B Zar" panose="00000400000000000000" pitchFamily="2" charset="-78"/>
              </a:rPr>
              <a:t>صتعت</a:t>
            </a:r>
            <a:r>
              <a:rPr lang="fa-IR" sz="2000" dirty="0">
                <a:latin typeface="Times New Roman" panose="02020603050405020304" pitchFamily="18" charset="0"/>
                <a:ea typeface="Times New Roman" panose="02020603050405020304" pitchFamily="18" charset="0"/>
                <a:cs typeface="B Zar" panose="00000400000000000000" pitchFamily="2" charset="-78"/>
              </a:rPr>
              <a:t> پیش ساختگی و پیش کشیدگی در کشور ما نبود راه های استاندارد و ماشین آلات حمل می باشد و چنانچه محل پروژه با محل کارگاه تولید قطعات یکی نباشد در صورتیکه ابعاد قطعات بزرگ باشد امکان حمل به محل پروژه امکان پذیر </a:t>
            </a:r>
            <a:r>
              <a:rPr lang="fa-IR" sz="2000" dirty="0" err="1">
                <a:latin typeface="Times New Roman" panose="02020603050405020304" pitchFamily="18" charset="0"/>
                <a:ea typeface="Times New Roman" panose="02020603050405020304" pitchFamily="18" charset="0"/>
                <a:cs typeface="B Zar" panose="00000400000000000000" pitchFamily="2" charset="-78"/>
              </a:rPr>
              <a:t>نمی</a:t>
            </a:r>
            <a:r>
              <a:rPr lang="fa-IR" sz="2000" dirty="0">
                <a:latin typeface="Times New Roman" panose="02020603050405020304" pitchFamily="18" charset="0"/>
                <a:ea typeface="Times New Roman" panose="02020603050405020304" pitchFamily="18" charset="0"/>
                <a:cs typeface="B Zar" panose="00000400000000000000" pitchFamily="2" charset="-78"/>
              </a:rPr>
              <a:t> باشد.</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7345826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551" y="1191206"/>
            <a:ext cx="10230452" cy="548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8557098" y="320830"/>
            <a:ext cx="1806905" cy="461665"/>
          </a:xfrm>
          <a:prstGeom prst="rect">
            <a:avLst/>
          </a:prstGeom>
        </p:spPr>
        <p:txBody>
          <a:bodyPr wrap="none">
            <a:spAutoFit/>
          </a:bodyPr>
          <a:lstStyle/>
          <a:p>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کنترل تغییر شکل:</a:t>
            </a:r>
            <a:endParaRPr lang="en-US" sz="2400">
              <a:solidFill>
                <a:srgbClr val="FFC000"/>
              </a:solidFill>
            </a:endParaRPr>
          </a:p>
        </p:txBody>
      </p:sp>
    </p:spTree>
    <p:extLst>
      <p:ext uri="{BB962C8B-B14F-4D97-AF65-F5344CB8AC3E}">
        <p14:creationId xmlns:p14="http://schemas.microsoft.com/office/powerpoint/2010/main" val="3803074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014" y="247873"/>
            <a:ext cx="8644296" cy="570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192121" y="6064807"/>
            <a:ext cx="2706189" cy="369332"/>
          </a:xfrm>
          <a:prstGeom prst="rect">
            <a:avLst/>
          </a:prstGeom>
        </p:spPr>
        <p:txBody>
          <a:bodyPr wrap="none">
            <a:spAutoFit/>
          </a:bodyPr>
          <a:lstStyle/>
          <a:p>
            <a:pPr algn="r" rtl="1"/>
            <a:r>
              <a:rPr lang="fa-IR">
                <a:latin typeface="Times New Roman" panose="02020603050405020304" pitchFamily="18" charset="0"/>
                <a:ea typeface="Times New Roman" panose="02020603050405020304" pitchFamily="18" charset="0"/>
                <a:cs typeface="B Zar" panose="00000400000000000000" pitchFamily="2" charset="-78"/>
              </a:rPr>
              <a:t>حمل قطعات  با تریلی های مخصوص</a:t>
            </a:r>
            <a:endParaRPr lang="en-US"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32643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747" y="220898"/>
            <a:ext cx="9404723" cy="1400530"/>
          </a:xfrm>
        </p:spPr>
        <p:txBody>
          <a:bodyPr/>
          <a:lstStyle/>
          <a:p>
            <a:pPr algn="r" rtl="1"/>
            <a:r>
              <a:rPr lang="fa-IR" sz="3200" dirty="0">
                <a:solidFill>
                  <a:srgbClr val="FFC000"/>
                </a:solidFill>
              </a:rPr>
              <a:t>پس کشیدگی(</a:t>
            </a:r>
            <a:r>
              <a:rPr lang="en-US" sz="3200" dirty="0">
                <a:solidFill>
                  <a:srgbClr val="FFC000"/>
                </a:solidFill>
              </a:rPr>
              <a:t>POST-TENTIONING</a:t>
            </a:r>
            <a:r>
              <a:rPr lang="fa-IR" sz="3200" dirty="0">
                <a:solidFill>
                  <a:srgbClr val="FFC000"/>
                </a:solidFill>
              </a:rPr>
              <a:t>):</a:t>
            </a:r>
            <a:endParaRPr lang="en-US" sz="3200" dirty="0">
              <a:solidFill>
                <a:srgbClr val="FFC000"/>
              </a:solidFill>
            </a:endParaRPr>
          </a:p>
        </p:txBody>
      </p:sp>
      <p:sp>
        <p:nvSpPr>
          <p:cNvPr id="3" name="Content Placeholder 2"/>
          <p:cNvSpPr>
            <a:spLocks noGrp="1"/>
          </p:cNvSpPr>
          <p:nvPr>
            <p:ph idx="1"/>
          </p:nvPr>
        </p:nvSpPr>
        <p:spPr>
          <a:xfrm>
            <a:off x="1379643" y="1048366"/>
            <a:ext cx="8946541" cy="4195481"/>
          </a:xfrm>
        </p:spPr>
        <p:txBody>
          <a:bodyPr/>
          <a:lstStyle/>
          <a:p>
            <a:pPr marL="0" algn="just" rtl="1">
              <a:spcBef>
                <a:spcPts val="0"/>
              </a:spcBef>
            </a:pPr>
            <a:r>
              <a:rPr lang="fa-IR" dirty="0">
                <a:latin typeface="Times New Roman" panose="02020603050405020304" pitchFamily="18" charset="0"/>
                <a:ea typeface="Times New Roman" panose="02020603050405020304" pitchFamily="18" charset="0"/>
                <a:cs typeface="B Zar" panose="00000400000000000000" pitchFamily="2" charset="-78"/>
              </a:rPr>
              <a:t>اعضای پس کشیده معمولا در دال ها ی ساختمانی انجام می شود و بیشترین کاربرد پیش </a:t>
            </a:r>
            <a:r>
              <a:rPr lang="fa-IR" dirty="0" err="1">
                <a:latin typeface="Times New Roman" panose="02020603050405020304" pitchFamily="18" charset="0"/>
                <a:ea typeface="Times New Roman" panose="02020603050405020304" pitchFamily="18" charset="0"/>
                <a:cs typeface="B Zar" panose="00000400000000000000" pitchFamily="2" charset="-78"/>
              </a:rPr>
              <a:t>تنیدگی</a:t>
            </a:r>
            <a:r>
              <a:rPr lang="fa-IR" dirty="0">
                <a:latin typeface="Times New Roman" panose="02020603050405020304" pitchFamily="18" charset="0"/>
                <a:ea typeface="Times New Roman" panose="02020603050405020304" pitchFamily="18" charset="0"/>
                <a:cs typeface="B Zar" panose="00000400000000000000" pitchFamily="2" charset="-78"/>
              </a:rPr>
              <a:t> را در ایران </a:t>
            </a:r>
            <a:r>
              <a:rPr lang="fa-IR" dirty="0" err="1">
                <a:latin typeface="Times New Roman" panose="02020603050405020304" pitchFamily="18" charset="0"/>
                <a:ea typeface="Times New Roman" panose="02020603050405020304" pitchFamily="18" charset="0"/>
                <a:cs typeface="B Zar" panose="00000400000000000000" pitchFamily="2" charset="-78"/>
              </a:rPr>
              <a:t>دارند.کابل</a:t>
            </a:r>
            <a:r>
              <a:rPr lang="fa-IR" dirty="0">
                <a:latin typeface="Times New Roman" panose="02020603050405020304" pitchFamily="18" charset="0"/>
                <a:ea typeface="Times New Roman" panose="02020603050405020304" pitchFamily="18" charset="0"/>
                <a:cs typeface="B Zar" panose="00000400000000000000" pitchFamily="2" charset="-78"/>
              </a:rPr>
              <a:t> های قرار گرفته در بتن بعد از گیرش و رسیدن بتن به مقاومتی حدود 60 تا 80 درصد(</a:t>
            </a:r>
            <a:r>
              <a:rPr lang="fa-IR" dirty="0" err="1">
                <a:latin typeface="Times New Roman" panose="02020603050405020304" pitchFamily="18" charset="0"/>
                <a:ea typeface="Times New Roman" panose="02020603050405020304" pitchFamily="18" charset="0"/>
                <a:cs typeface="B Zar" panose="00000400000000000000" pitchFamily="2" charset="-78"/>
              </a:rPr>
              <a:t>مقاوت</a:t>
            </a:r>
            <a:r>
              <a:rPr lang="fa-IR" dirty="0">
                <a:latin typeface="Times New Roman" panose="02020603050405020304" pitchFamily="18" charset="0"/>
                <a:ea typeface="Times New Roman" panose="02020603050405020304" pitchFamily="18" charset="0"/>
                <a:cs typeface="B Zar" panose="00000400000000000000" pitchFamily="2" charset="-78"/>
              </a:rPr>
              <a:t> محاسبه شده توسط طراح) توسط جک  تحت کشش قرار گرفته که باعث تنش فشاری در بتن و پیش </a:t>
            </a:r>
            <a:r>
              <a:rPr lang="fa-IR" dirty="0" err="1">
                <a:latin typeface="Times New Roman" panose="02020603050405020304" pitchFamily="18" charset="0"/>
                <a:ea typeface="Times New Roman" panose="02020603050405020304" pitchFamily="18" charset="0"/>
                <a:cs typeface="B Zar" panose="00000400000000000000" pitchFamily="2" charset="-78"/>
              </a:rPr>
              <a:t>خیزی</a:t>
            </a:r>
            <a:r>
              <a:rPr lang="fa-IR" dirty="0">
                <a:latin typeface="Times New Roman" panose="02020603050405020304" pitchFamily="18" charset="0"/>
                <a:ea typeface="Times New Roman" panose="02020603050405020304" pitchFamily="18" charset="0"/>
                <a:cs typeface="B Zar" panose="00000400000000000000" pitchFamily="2" charset="-78"/>
              </a:rPr>
              <a:t> در خلاف اعمال بار مرده و زنده به عضو می شود. چون امکان کشش </a:t>
            </a:r>
            <a:r>
              <a:rPr lang="fa-IR" dirty="0" err="1">
                <a:latin typeface="Times New Roman" panose="02020603050405020304" pitchFamily="18" charset="0"/>
                <a:ea typeface="Times New Roman" panose="02020603050405020304" pitchFamily="18" charset="0"/>
                <a:cs typeface="B Zar" panose="00000400000000000000" pitchFamily="2" charset="-78"/>
              </a:rPr>
              <a:t>استرند</a:t>
            </a:r>
            <a:r>
              <a:rPr lang="fa-IR" dirty="0">
                <a:latin typeface="Times New Roman" panose="02020603050405020304" pitchFamily="18" charset="0"/>
                <a:ea typeface="Times New Roman" panose="02020603050405020304" pitchFamily="18" charset="0"/>
                <a:cs typeface="B Zar" panose="00000400000000000000" pitchFamily="2" charset="-78"/>
              </a:rPr>
              <a:t> و انتقال تنش پس کشیدگی در سرتاسر مقطع </a:t>
            </a:r>
            <a:r>
              <a:rPr lang="fa-IR" dirty="0" err="1">
                <a:latin typeface="Times New Roman" panose="02020603050405020304" pitchFamily="18" charset="0"/>
                <a:ea typeface="Times New Roman" panose="02020603050405020304" pitchFamily="18" charset="0"/>
                <a:cs typeface="B Zar" panose="00000400000000000000" pitchFamily="2" charset="-78"/>
              </a:rPr>
              <a:t>بتنی</a:t>
            </a:r>
            <a:r>
              <a:rPr lang="fa-IR" dirty="0">
                <a:latin typeface="Times New Roman" panose="02020603050405020304" pitchFamily="18" charset="0"/>
                <a:ea typeface="Times New Roman" panose="02020603050405020304" pitchFamily="18" charset="0"/>
                <a:cs typeface="B Zar" panose="00000400000000000000" pitchFamily="2" charset="-78"/>
              </a:rPr>
              <a:t> بعد از گیرش بتن وجود ندارد </a:t>
            </a:r>
            <a:r>
              <a:rPr lang="fa-IR" dirty="0" err="1">
                <a:latin typeface="Times New Roman" panose="02020603050405020304" pitchFamily="18" charset="0"/>
                <a:ea typeface="Times New Roman" panose="02020603050405020304" pitchFamily="18" charset="0"/>
                <a:cs typeface="B Zar" panose="00000400000000000000" pitchFamily="2" charset="-78"/>
              </a:rPr>
              <a:t>استرندها</a:t>
            </a:r>
            <a:r>
              <a:rPr lang="fa-IR" dirty="0">
                <a:latin typeface="Times New Roman" panose="02020603050405020304" pitchFamily="18" charset="0"/>
                <a:ea typeface="Times New Roman" panose="02020603050405020304" pitchFamily="18" charset="0"/>
                <a:cs typeface="B Zar" panose="00000400000000000000" pitchFamily="2" charset="-78"/>
              </a:rPr>
              <a:t> درون </a:t>
            </a:r>
            <a:r>
              <a:rPr lang="fa-IR" dirty="0" err="1">
                <a:latin typeface="Times New Roman" panose="02020603050405020304" pitchFamily="18" charset="0"/>
                <a:ea typeface="Times New Roman" panose="02020603050405020304" pitchFamily="18" charset="0"/>
                <a:cs typeface="B Zar" panose="00000400000000000000" pitchFamily="2" charset="-78"/>
              </a:rPr>
              <a:t>قلاف</a:t>
            </a:r>
            <a:r>
              <a:rPr lang="fa-IR" dirty="0">
                <a:latin typeface="Times New Roman" panose="02020603050405020304" pitchFamily="18" charset="0"/>
                <a:ea typeface="Times New Roman" panose="02020603050405020304" pitchFamily="18" charset="0"/>
                <a:cs typeface="B Zar" panose="00000400000000000000" pitchFamily="2" charset="-78"/>
              </a:rPr>
              <a:t> و یا </a:t>
            </a:r>
            <a:r>
              <a:rPr lang="en-US" dirty="0">
                <a:latin typeface="Times New Roman" panose="02020603050405020304" pitchFamily="18" charset="0"/>
                <a:ea typeface="Times New Roman" panose="02020603050405020304" pitchFamily="18" charset="0"/>
                <a:cs typeface="B Zar" panose="00000400000000000000" pitchFamily="2" charset="-78"/>
              </a:rPr>
              <a:t>sheath </a:t>
            </a:r>
            <a:r>
              <a:rPr lang="fa-IR" dirty="0">
                <a:latin typeface="Times New Roman" panose="02020603050405020304" pitchFamily="18" charset="0"/>
                <a:ea typeface="Times New Roman" panose="02020603050405020304" pitchFamily="18" charset="0"/>
                <a:cs typeface="B Zar" panose="00000400000000000000" pitchFamily="2" charset="-78"/>
              </a:rPr>
              <a:t> قرار می گیرند تا امکان کشش آنها بعد از گیرش بتن وجود داشته باشد. معمولا در یک جهت </a:t>
            </a:r>
            <a:r>
              <a:rPr lang="fa-IR" dirty="0" err="1">
                <a:latin typeface="Times New Roman" panose="02020603050405020304" pitchFamily="18" charset="0"/>
                <a:ea typeface="Times New Roman" panose="02020603050405020304" pitchFamily="18" charset="0"/>
                <a:cs typeface="B Zar" panose="00000400000000000000" pitchFamily="2" charset="-78"/>
              </a:rPr>
              <a:t>تاندون</a:t>
            </a:r>
            <a:r>
              <a:rPr lang="fa-IR" dirty="0">
                <a:latin typeface="Times New Roman" panose="02020603050405020304" pitchFamily="18" charset="0"/>
                <a:ea typeface="Times New Roman" panose="02020603050405020304" pitchFamily="18" charset="0"/>
                <a:cs typeface="B Zar" panose="00000400000000000000" pitchFamily="2" charset="-78"/>
              </a:rPr>
              <a:t> گذاری </a:t>
            </a:r>
            <a:r>
              <a:rPr lang="fa-IR" dirty="0" err="1">
                <a:latin typeface="Times New Roman" panose="02020603050405020304" pitchFamily="18" charset="0"/>
                <a:ea typeface="Times New Roman" panose="02020603050405020304" pitchFamily="18" charset="0"/>
                <a:cs typeface="B Zar" panose="00000400000000000000" pitchFamily="2" charset="-78"/>
              </a:rPr>
              <a:t>بصورت</a:t>
            </a:r>
            <a:r>
              <a:rPr lang="fa-IR" dirty="0">
                <a:latin typeface="Times New Roman" panose="02020603050405020304" pitchFamily="18" charset="0"/>
                <a:ea typeface="Times New Roman" panose="02020603050405020304" pitchFamily="18" charset="0"/>
                <a:cs typeface="B Zar" panose="00000400000000000000" pitchFamily="2" charset="-78"/>
              </a:rPr>
              <a:t> گسترده و در جهت عمود بر آن </a:t>
            </a:r>
            <a:r>
              <a:rPr lang="fa-IR" dirty="0" err="1">
                <a:latin typeface="Times New Roman" panose="02020603050405020304" pitchFamily="18" charset="0"/>
                <a:ea typeface="Times New Roman" panose="02020603050405020304" pitchFamily="18" charset="0"/>
                <a:cs typeface="B Zar" panose="00000400000000000000" pitchFamily="2" charset="-78"/>
              </a:rPr>
              <a:t>بصورت</a:t>
            </a:r>
            <a:r>
              <a:rPr lang="fa-IR" dirty="0">
                <a:latin typeface="Times New Roman" panose="02020603050405020304" pitchFamily="18" charset="0"/>
                <a:ea typeface="Times New Roman" panose="02020603050405020304" pitchFamily="18" charset="0"/>
                <a:cs typeface="B Zar" panose="00000400000000000000" pitchFamily="2" charset="-78"/>
              </a:rPr>
              <a:t> گروهی انجام می شود.</a:t>
            </a:r>
            <a:endParaRPr lang="en-US" dirty="0">
              <a:latin typeface="Times New Roman" panose="02020603050405020304" pitchFamily="18" charset="0"/>
              <a:ea typeface="Times New Roman" panose="02020603050405020304" pitchFamily="18" charset="0"/>
            </a:endParaRPr>
          </a:p>
          <a:p>
            <a:endParaRPr lang="en-US" dirty="0"/>
          </a:p>
        </p:txBody>
      </p:sp>
      <p:pic>
        <p:nvPicPr>
          <p:cNvPr id="4" name="Picture 3"/>
          <p:cNvPicPr>
            <a:picLocks noChangeAspect="1"/>
          </p:cNvPicPr>
          <p:nvPr/>
        </p:nvPicPr>
        <p:blipFill>
          <a:blip r:embed="rId2"/>
          <a:stretch>
            <a:fillRect/>
          </a:stretch>
        </p:blipFill>
        <p:spPr>
          <a:xfrm>
            <a:off x="1521311" y="3015809"/>
            <a:ext cx="7030261" cy="3711471"/>
          </a:xfrm>
          <a:prstGeom prst="rect">
            <a:avLst/>
          </a:prstGeom>
        </p:spPr>
      </p:pic>
    </p:spTree>
    <p:extLst>
      <p:ext uri="{BB962C8B-B14F-4D97-AF65-F5344CB8AC3E}">
        <p14:creationId xmlns:p14="http://schemas.microsoft.com/office/powerpoint/2010/main" val="17394283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53160" y="111697"/>
            <a:ext cx="5169715" cy="1980335"/>
          </a:xfrm>
          <a:prstGeom prst="rect">
            <a:avLst/>
          </a:prstGeom>
        </p:spPr>
      </p:pic>
      <p:sp>
        <p:nvSpPr>
          <p:cNvPr id="6" name="Rectangle 5"/>
          <p:cNvSpPr/>
          <p:nvPr/>
        </p:nvSpPr>
        <p:spPr>
          <a:xfrm>
            <a:off x="5024591" y="166639"/>
            <a:ext cx="4272722" cy="707886"/>
          </a:xfrm>
          <a:prstGeom prst="rect">
            <a:avLst/>
          </a:prstGeom>
        </p:spPr>
        <p:txBody>
          <a:bodyPr wrap="square">
            <a:spAutoFit/>
          </a:bodyPr>
          <a:lstStyle/>
          <a:p>
            <a:pPr algn="r" rtl="1"/>
            <a:r>
              <a:rPr lang="fa-IR" sz="2000" dirty="0" err="1">
                <a:latin typeface="Times New Roman" panose="02020603050405020304" pitchFamily="18" charset="0"/>
                <a:ea typeface="Times New Roman" panose="02020603050405020304" pitchFamily="18" charset="0"/>
                <a:cs typeface="B Zar" panose="00000400000000000000" pitchFamily="2" charset="-78"/>
              </a:rPr>
              <a:t>داکت</a:t>
            </a:r>
            <a:r>
              <a:rPr lang="fa-IR" sz="2000" dirty="0">
                <a:latin typeface="Times New Roman" panose="02020603050405020304" pitchFamily="18" charset="0"/>
                <a:ea typeface="Times New Roman" panose="02020603050405020304" pitchFamily="18" charset="0"/>
                <a:cs typeface="B Zar" panose="00000400000000000000" pitchFamily="2" charset="-78"/>
              </a:rPr>
              <a:t> ها و </a:t>
            </a:r>
            <a:r>
              <a:rPr lang="fa-IR" sz="2000" dirty="0" err="1">
                <a:latin typeface="Times New Roman" panose="02020603050405020304" pitchFamily="18" charset="0"/>
                <a:ea typeface="Times New Roman" panose="02020603050405020304" pitchFamily="18" charset="0"/>
                <a:cs typeface="B Zar" panose="00000400000000000000" pitchFamily="2" charset="-78"/>
              </a:rPr>
              <a:t>قلاف</a:t>
            </a:r>
            <a:r>
              <a:rPr lang="fa-IR" sz="2000" dirty="0">
                <a:latin typeface="Times New Roman" panose="02020603050405020304" pitchFamily="18" charset="0"/>
                <a:ea typeface="Times New Roman" panose="02020603050405020304" pitchFamily="18" charset="0"/>
                <a:cs typeface="B Zar" panose="00000400000000000000" pitchFamily="2" charset="-78"/>
              </a:rPr>
              <a:t> ها باید با </a:t>
            </a:r>
            <a:r>
              <a:rPr lang="fa-IR" sz="2000" dirty="0" err="1">
                <a:latin typeface="Times New Roman" panose="02020603050405020304" pitchFamily="18" charset="0"/>
                <a:ea typeface="Times New Roman" panose="02020603050405020304" pitchFamily="18" charset="0"/>
                <a:cs typeface="B Zar" panose="00000400000000000000" pitchFamily="2" charset="-78"/>
              </a:rPr>
              <a:t>گروت</a:t>
            </a:r>
            <a:r>
              <a:rPr lang="fa-IR" sz="2000" dirty="0">
                <a:latin typeface="Times New Roman" panose="02020603050405020304" pitchFamily="18" charset="0"/>
                <a:ea typeface="Times New Roman" panose="02020603050405020304" pitchFamily="18" charset="0"/>
                <a:cs typeface="B Zar" panose="00000400000000000000" pitchFamily="2" charset="-78"/>
              </a:rPr>
              <a:t> در روش </a:t>
            </a:r>
            <a:r>
              <a:rPr lang="en-US" sz="2000" dirty="0">
                <a:latin typeface="Times New Roman" panose="02020603050405020304" pitchFamily="18" charset="0"/>
                <a:ea typeface="Times New Roman" panose="02020603050405020304" pitchFamily="18" charset="0"/>
                <a:cs typeface="B Zar" panose="00000400000000000000" pitchFamily="2" charset="-78"/>
              </a:rPr>
              <a:t>bonded </a:t>
            </a:r>
            <a:r>
              <a:rPr lang="fa-IR" sz="2000" dirty="0">
                <a:latin typeface="Times New Roman" panose="02020603050405020304" pitchFamily="18" charset="0"/>
                <a:ea typeface="Times New Roman" panose="02020603050405020304" pitchFamily="18" charset="0"/>
                <a:cs typeface="B Zar" panose="00000400000000000000" pitchFamily="2" charset="-78"/>
              </a:rPr>
              <a:t> و گریس در روش </a:t>
            </a:r>
            <a:r>
              <a:rPr lang="en-US" sz="2000" dirty="0" err="1">
                <a:latin typeface="Times New Roman" panose="02020603050405020304" pitchFamily="18" charset="0"/>
                <a:ea typeface="Times New Roman" panose="02020603050405020304" pitchFamily="18" charset="0"/>
                <a:cs typeface="B Zar" panose="00000400000000000000" pitchFamily="2" charset="-78"/>
              </a:rPr>
              <a:t>unbonded</a:t>
            </a:r>
            <a:r>
              <a:rPr lang="fa-IR" sz="2000" dirty="0">
                <a:latin typeface="Times New Roman" panose="02020603050405020304" pitchFamily="18" charset="0"/>
                <a:ea typeface="Times New Roman" panose="02020603050405020304" pitchFamily="18" charset="0"/>
                <a:cs typeface="B Zar" panose="00000400000000000000" pitchFamily="2" charset="-78"/>
              </a:rPr>
              <a:t> پر شوند</a:t>
            </a:r>
            <a:r>
              <a:rPr lang="fa-IR" dirty="0">
                <a:latin typeface="Times New Roman" panose="02020603050405020304" pitchFamily="18" charset="0"/>
                <a:ea typeface="Times New Roman" panose="02020603050405020304" pitchFamily="18" charset="0"/>
                <a:cs typeface="B Zar" panose="00000400000000000000" pitchFamily="2" charset="-78"/>
              </a:rPr>
              <a:t>.</a:t>
            </a:r>
            <a:endParaRPr lang="en-US" sz="20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4351626" y="2790396"/>
            <a:ext cx="9332804" cy="3540096"/>
          </a:xfrm>
          <a:prstGeom prst="rect">
            <a:avLst/>
          </a:prstGeom>
        </p:spPr>
      </p:pic>
      <p:pic>
        <p:nvPicPr>
          <p:cNvPr id="8" name="Picture 7"/>
          <p:cNvPicPr>
            <a:picLocks noChangeAspect="1"/>
          </p:cNvPicPr>
          <p:nvPr/>
        </p:nvPicPr>
        <p:blipFill>
          <a:blip r:embed="rId4"/>
          <a:stretch>
            <a:fillRect/>
          </a:stretch>
        </p:blipFill>
        <p:spPr>
          <a:xfrm>
            <a:off x="1880666" y="2790396"/>
            <a:ext cx="7078943" cy="3540096"/>
          </a:xfrm>
          <a:prstGeom prst="rect">
            <a:avLst/>
          </a:prstGeom>
        </p:spPr>
      </p:pic>
      <p:sp>
        <p:nvSpPr>
          <p:cNvPr id="9" name="Rectangle 8"/>
          <p:cNvSpPr/>
          <p:nvPr/>
        </p:nvSpPr>
        <p:spPr>
          <a:xfrm>
            <a:off x="8959609" y="2804251"/>
            <a:ext cx="3086617" cy="1846659"/>
          </a:xfrm>
          <a:prstGeom prst="rect">
            <a:avLst/>
          </a:prstGeom>
        </p:spPr>
        <p:txBody>
          <a:bodyPr wrap="square">
            <a:spAutoFit/>
          </a:bodyPr>
          <a:lstStyle/>
          <a:p>
            <a:pPr algn="just" rtl="1"/>
            <a:r>
              <a:rPr lang="fa-IR" sz="2000" dirty="0">
                <a:latin typeface="Times New Roman" panose="02020603050405020304" pitchFamily="18" charset="0"/>
                <a:ea typeface="Times New Roman" panose="02020603050405020304" pitchFamily="18" charset="0"/>
                <a:cs typeface="B Zar" panose="00000400000000000000" pitchFamily="2" charset="-78"/>
              </a:rPr>
              <a:t>نحوه </a:t>
            </a:r>
            <a:r>
              <a:rPr lang="fa-IR" sz="2000" dirty="0" err="1">
                <a:latin typeface="Times New Roman" panose="02020603050405020304" pitchFamily="18" charset="0"/>
                <a:ea typeface="Times New Roman" panose="02020603050405020304" pitchFamily="18" charset="0"/>
                <a:cs typeface="B Zar" panose="00000400000000000000" pitchFamily="2" charset="-78"/>
              </a:rPr>
              <a:t>تاندون</a:t>
            </a:r>
            <a:r>
              <a:rPr lang="fa-IR" sz="2000" dirty="0">
                <a:latin typeface="Times New Roman" panose="02020603050405020304" pitchFamily="18" charset="0"/>
                <a:ea typeface="Times New Roman" panose="02020603050405020304" pitchFamily="18" charset="0"/>
                <a:cs typeface="B Zar" panose="00000400000000000000" pitchFamily="2" charset="-78"/>
              </a:rPr>
              <a:t> گذاری در سازه پس کشیده در یک جهت </a:t>
            </a:r>
            <a:r>
              <a:rPr lang="fa-IR" sz="2000" dirty="0" err="1">
                <a:latin typeface="Times New Roman" panose="02020603050405020304" pitchFamily="18" charset="0"/>
                <a:ea typeface="Times New Roman" panose="02020603050405020304" pitchFamily="18" charset="0"/>
                <a:cs typeface="B Zar" panose="00000400000000000000" pitchFamily="2" charset="-78"/>
              </a:rPr>
              <a:t>بصورت</a:t>
            </a:r>
            <a:r>
              <a:rPr lang="fa-IR" sz="2000" dirty="0">
                <a:latin typeface="Times New Roman" panose="02020603050405020304" pitchFamily="18" charset="0"/>
                <a:ea typeface="Times New Roman" panose="02020603050405020304" pitchFamily="18" charset="0"/>
                <a:cs typeface="B Zar" panose="00000400000000000000" pitchFamily="2" charset="-78"/>
              </a:rPr>
              <a:t> گسترده و در جهت دیگر </a:t>
            </a:r>
            <a:r>
              <a:rPr lang="fa-IR" sz="2000" dirty="0" err="1">
                <a:latin typeface="Times New Roman" panose="02020603050405020304" pitchFamily="18" charset="0"/>
                <a:ea typeface="Times New Roman" panose="02020603050405020304" pitchFamily="18" charset="0"/>
                <a:cs typeface="B Zar" panose="00000400000000000000" pitchFamily="2" charset="-78"/>
              </a:rPr>
              <a:t>بصورت</a:t>
            </a:r>
            <a:r>
              <a:rPr lang="fa-IR" sz="2000" dirty="0">
                <a:latin typeface="Times New Roman" panose="02020603050405020304" pitchFamily="18" charset="0"/>
                <a:ea typeface="Times New Roman" panose="02020603050405020304" pitchFamily="18" charset="0"/>
                <a:cs typeface="B Zar" panose="00000400000000000000" pitchFamily="2" charset="-78"/>
              </a:rPr>
              <a:t> گروهی</a:t>
            </a:r>
          </a:p>
          <a:p>
            <a:pPr algn="r" rtl="1"/>
            <a:endParaRPr lang="fa-IR" dirty="0">
              <a:latin typeface="Times New Roman" panose="02020603050405020304" pitchFamily="18" charset="0"/>
              <a:ea typeface="Times New Roman" panose="02020603050405020304" pitchFamily="18" charset="0"/>
              <a:cs typeface="B Zar" panose="00000400000000000000" pitchFamily="2" charset="-78"/>
            </a:endParaRPr>
          </a:p>
          <a:p>
            <a:pPr algn="r" rtl="1"/>
            <a:endParaRPr lang="fa-IR" dirty="0">
              <a:latin typeface="Times New Roman" panose="02020603050405020304" pitchFamily="18" charset="0"/>
              <a:ea typeface="Times New Roman" panose="02020603050405020304" pitchFamily="18" charset="0"/>
              <a:cs typeface="B Zar" panose="00000400000000000000" pitchFamily="2" charset="-78"/>
            </a:endParaRPr>
          </a:p>
          <a:p>
            <a:pPr algn="r" rtl="1"/>
            <a:r>
              <a:rPr lang="fa-IR" dirty="0">
                <a:latin typeface="Times New Roman" panose="02020603050405020304" pitchFamily="18" charset="0"/>
                <a:ea typeface="Times New Roman" panose="02020603050405020304" pitchFamily="18" charset="0"/>
                <a:cs typeface="B Zar" panose="00000400000000000000" pitchFamily="2" charset="-78"/>
              </a:rPr>
              <a:t> </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565492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515155" y="118485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1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335" y="347729"/>
            <a:ext cx="5293217" cy="6305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728413" y="347729"/>
            <a:ext cx="4631396" cy="523220"/>
          </a:xfrm>
          <a:prstGeom prst="rect">
            <a:avLst/>
          </a:prstGeom>
        </p:spPr>
        <p:txBody>
          <a:bodyPr wrap="none">
            <a:spAutoFit/>
          </a:bodyPr>
          <a:lstStyle/>
          <a:p>
            <a:pPr algn="r" rtl="1"/>
            <a:r>
              <a:rPr lang="fa-IR" sz="2800" dirty="0" err="1">
                <a:latin typeface="Times New Roman" panose="02020603050405020304" pitchFamily="18" charset="0"/>
                <a:ea typeface="Times New Roman" panose="02020603050405020304" pitchFamily="18" charset="0"/>
                <a:cs typeface="B Zar" panose="00000400000000000000" pitchFamily="2" charset="-78"/>
              </a:rPr>
              <a:t>شماتیکی</a:t>
            </a:r>
            <a:r>
              <a:rPr lang="fa-IR" sz="2800" dirty="0">
                <a:latin typeface="Times New Roman" panose="02020603050405020304" pitchFamily="18" charset="0"/>
                <a:ea typeface="Times New Roman" panose="02020603050405020304" pitchFamily="18" charset="0"/>
                <a:cs typeface="B Zar" panose="00000400000000000000" pitchFamily="2" charset="-78"/>
              </a:rPr>
              <a:t> از نحوه و عملکرد پس کشیدگی</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12049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0214" y="42412"/>
            <a:ext cx="9518795" cy="2616101"/>
          </a:xfrm>
          <a:prstGeom prst="rect">
            <a:avLst/>
          </a:prstGeom>
        </p:spPr>
        <p:txBody>
          <a:bodyPr wrap="square">
            <a:spAutoFit/>
          </a:bodyPr>
          <a:lstStyle/>
          <a:p>
            <a:pPr algn="ctr" rtl="1"/>
            <a:r>
              <a:rPr lang="fa-IR" sz="2400" b="1" dirty="0">
                <a:solidFill>
                  <a:srgbClr val="FFC000"/>
                </a:solidFill>
                <a:effectLst/>
                <a:latin typeface="Times New Roman" panose="02020603050405020304" pitchFamily="18" charset="0"/>
                <a:ea typeface="Times New Roman" panose="02020603050405020304" pitchFamily="18" charset="0"/>
                <a:cs typeface="B Zar" panose="00000400000000000000" pitchFamily="2" charset="-78"/>
              </a:rPr>
              <a:t>تاریخچه سازه های پیش تنیده:</a:t>
            </a:r>
          </a:p>
          <a:p>
            <a:pPr algn="ctr" rtl="1"/>
            <a:endParaRPr lang="en-US" sz="2000" b="1" dirty="0">
              <a:effectLst/>
              <a:latin typeface="Times New Roman" panose="02020603050405020304" pitchFamily="18" charset="0"/>
              <a:ea typeface="Times New Roman" panose="02020603050405020304" pitchFamily="18" charset="0"/>
            </a:endParaRPr>
          </a:p>
          <a:p>
            <a:pPr algn="just" rtl="1"/>
            <a:r>
              <a:rPr lang="fa-IR" sz="2000" dirty="0">
                <a:effectLst/>
                <a:latin typeface="Times New Roman" panose="02020603050405020304" pitchFamily="18" charset="0"/>
                <a:ea typeface="Times New Roman" panose="02020603050405020304" pitchFamily="18" charset="0"/>
                <a:cs typeface="B Zar" panose="00000400000000000000" pitchFamily="2" charset="-78"/>
              </a:rPr>
              <a:t>اولین ایده بتن پیش </a:t>
            </a:r>
            <a:r>
              <a:rPr lang="fa-IR" sz="2000" dirty="0" err="1">
                <a:effectLst/>
                <a:latin typeface="Times New Roman" panose="02020603050405020304" pitchFamily="18" charset="0"/>
                <a:ea typeface="Times New Roman" panose="02020603050405020304" pitchFamily="18" charset="0"/>
                <a:cs typeface="B Zar" panose="00000400000000000000" pitchFamily="2" charset="-78"/>
              </a:rPr>
              <a:t>تن</a:t>
            </a:r>
            <a:r>
              <a:rPr lang="fa-IR" sz="2000" dirty="0" err="1">
                <a:latin typeface="Times New Roman" panose="02020603050405020304" pitchFamily="18" charset="0"/>
                <a:ea typeface="Times New Roman" panose="02020603050405020304" pitchFamily="18" charset="0"/>
                <a:cs typeface="B Zar" panose="00000400000000000000" pitchFamily="2" charset="-78"/>
              </a:rPr>
              <a:t>ی</a:t>
            </a:r>
            <a:r>
              <a:rPr lang="fa-IR" sz="2000" dirty="0" err="1">
                <a:effectLst/>
                <a:latin typeface="Times New Roman" panose="02020603050405020304" pitchFamily="18" charset="0"/>
                <a:ea typeface="Times New Roman" panose="02020603050405020304" pitchFamily="18" charset="0"/>
                <a:cs typeface="B Zar" panose="00000400000000000000" pitchFamily="2" charset="-78"/>
              </a:rPr>
              <a:t>دگی</a:t>
            </a:r>
            <a:r>
              <a:rPr lang="fa-IR" sz="2000" dirty="0">
                <a:effectLst/>
                <a:latin typeface="Times New Roman" panose="02020603050405020304" pitchFamily="18" charset="0"/>
                <a:ea typeface="Times New Roman" panose="02020603050405020304" pitchFamily="18" charset="0"/>
                <a:cs typeface="B Zar" panose="00000400000000000000" pitchFamily="2" charset="-78"/>
              </a:rPr>
              <a:t> در سال 1888 توسط  یکی از مهندسان آمریکایی بنام </a:t>
            </a:r>
            <a:r>
              <a:rPr lang="en-US" sz="2000" dirty="0">
                <a:effectLst/>
                <a:latin typeface="Times New Roman" panose="02020603050405020304" pitchFamily="18" charset="0"/>
                <a:ea typeface="Times New Roman" panose="02020603050405020304" pitchFamily="18" charset="0"/>
                <a:cs typeface="B Zar" panose="00000400000000000000" pitchFamily="2" charset="-78"/>
              </a:rPr>
              <a:t>Jackson</a:t>
            </a:r>
            <a:r>
              <a:rPr lang="fa-IR" sz="2000" dirty="0">
                <a:effectLst/>
                <a:latin typeface="Times New Roman" panose="02020603050405020304" pitchFamily="18" charset="0"/>
                <a:ea typeface="Times New Roman" panose="02020603050405020304" pitchFamily="18" charset="0"/>
                <a:cs typeface="B Zar" panose="00000400000000000000" pitchFamily="2" charset="-78"/>
              </a:rPr>
              <a:t> مطرح شد اما </a:t>
            </a:r>
            <a:r>
              <a:rPr lang="fa-IR" sz="2000" dirty="0" err="1">
                <a:effectLst/>
                <a:latin typeface="Times New Roman" panose="02020603050405020304" pitchFamily="18" charset="0"/>
                <a:ea typeface="Times New Roman" panose="02020603050405020304" pitchFamily="18" charset="0"/>
                <a:cs typeface="B Zar" panose="00000400000000000000" pitchFamily="2" charset="-78"/>
              </a:rPr>
              <a:t>بدلیل</a:t>
            </a:r>
            <a:r>
              <a:rPr lang="fa-IR" sz="2000" dirty="0">
                <a:effectLst/>
                <a:latin typeface="Times New Roman" panose="02020603050405020304" pitchFamily="18" charset="0"/>
                <a:ea typeface="Times New Roman" panose="02020603050405020304" pitchFamily="18" charset="0"/>
                <a:cs typeface="B Zar" panose="00000400000000000000" pitchFamily="2" charset="-78"/>
              </a:rPr>
              <a:t> نبود فولاد با مقاومت بالا و افت کم عملی نشد تا حدود 50 سال بعد توسط </a:t>
            </a:r>
            <a:r>
              <a:rPr lang="en-US" sz="2000" dirty="0">
                <a:effectLst/>
                <a:latin typeface="Times New Roman" panose="02020603050405020304" pitchFamily="18" charset="0"/>
                <a:ea typeface="Times New Roman" panose="02020603050405020304" pitchFamily="18" charset="0"/>
                <a:cs typeface="B Zar" panose="00000400000000000000" pitchFamily="2" charset="-78"/>
              </a:rPr>
              <a:t>Eugene </a:t>
            </a:r>
            <a:r>
              <a:rPr lang="en-US" sz="2000" dirty="0" err="1">
                <a:effectLst/>
                <a:latin typeface="Times New Roman" panose="02020603050405020304" pitchFamily="18" charset="0"/>
                <a:ea typeface="Times New Roman" panose="02020603050405020304" pitchFamily="18" charset="0"/>
                <a:cs typeface="B Zar" panose="00000400000000000000" pitchFamily="2" charset="-78"/>
              </a:rPr>
              <a:t>Freyssinet</a:t>
            </a:r>
            <a:r>
              <a:rPr lang="en-US" sz="2000" dirty="0">
                <a:effectLst/>
                <a:latin typeface="B Zar" panose="00000400000000000000" pitchFamily="2" charset="-78"/>
                <a:ea typeface="Times New Roman" panose="02020603050405020304" pitchFamily="18" charset="0"/>
              </a:rPr>
              <a:t> </a:t>
            </a:r>
            <a:r>
              <a:rPr lang="fa-IR" sz="2000" dirty="0">
                <a:effectLst/>
                <a:latin typeface="B Zar" panose="00000400000000000000" pitchFamily="2" charset="-78"/>
                <a:ea typeface="Times New Roman" panose="02020603050405020304" pitchFamily="18" charset="0"/>
              </a:rPr>
              <a:t>عملی شد و اولین کتاب طراحی بتن پیش </a:t>
            </a:r>
            <a:r>
              <a:rPr lang="fa-IR" sz="2000" dirty="0" err="1">
                <a:effectLst/>
                <a:latin typeface="B Zar" panose="00000400000000000000" pitchFamily="2" charset="-78"/>
                <a:ea typeface="Times New Roman" panose="02020603050405020304" pitchFamily="18" charset="0"/>
              </a:rPr>
              <a:t>تنیدگی</a:t>
            </a:r>
            <a:r>
              <a:rPr lang="fa-IR" sz="2000" dirty="0">
                <a:effectLst/>
                <a:latin typeface="B Zar" panose="00000400000000000000" pitchFamily="2" charset="-78"/>
                <a:ea typeface="Times New Roman" panose="02020603050405020304" pitchFamily="18" charset="0"/>
              </a:rPr>
              <a:t> توسط </a:t>
            </a:r>
            <a:r>
              <a:rPr lang="en-US" sz="2000" dirty="0">
                <a:effectLst/>
                <a:latin typeface="Times New Roman" panose="02020603050405020304" pitchFamily="18" charset="0"/>
                <a:ea typeface="Times New Roman" panose="02020603050405020304" pitchFamily="18" charset="0"/>
                <a:cs typeface="B Zar" panose="00000400000000000000" pitchFamily="2" charset="-78"/>
              </a:rPr>
              <a:t>Gustave </a:t>
            </a:r>
            <a:r>
              <a:rPr lang="en-US" sz="2000" dirty="0" err="1">
                <a:effectLst/>
                <a:latin typeface="Times New Roman" panose="02020603050405020304" pitchFamily="18" charset="0"/>
                <a:ea typeface="Times New Roman" panose="02020603050405020304" pitchFamily="18" charset="0"/>
                <a:cs typeface="B Zar" panose="00000400000000000000" pitchFamily="2" charset="-78"/>
              </a:rPr>
              <a:t>Magnel</a:t>
            </a:r>
            <a:r>
              <a:rPr lang="fa-IR" sz="2000" dirty="0">
                <a:effectLst/>
                <a:latin typeface="Times New Roman" panose="02020603050405020304" pitchFamily="18" charset="0"/>
                <a:ea typeface="Times New Roman" panose="02020603050405020304" pitchFamily="18" charset="0"/>
                <a:cs typeface="B Zar" panose="00000400000000000000" pitchFamily="2" charset="-78"/>
              </a:rPr>
              <a:t> نوشته شد و تا امروز با توجه به پیشرفت صنعت فولاد روز به روز شاهد پیشرفت پیش </a:t>
            </a:r>
            <a:r>
              <a:rPr lang="fa-IR" sz="2000" dirty="0" err="1">
                <a:effectLst/>
                <a:latin typeface="Times New Roman" panose="02020603050405020304" pitchFamily="18" charset="0"/>
                <a:ea typeface="Times New Roman" panose="02020603050405020304" pitchFamily="18" charset="0"/>
                <a:cs typeface="B Zar" panose="00000400000000000000" pitchFamily="2" charset="-78"/>
              </a:rPr>
              <a:t>تنیدگی</a:t>
            </a:r>
            <a:r>
              <a:rPr lang="fa-IR" sz="2000" dirty="0">
                <a:effectLst/>
                <a:latin typeface="Times New Roman" panose="02020603050405020304" pitchFamily="18" charset="0"/>
                <a:ea typeface="Times New Roman" panose="02020603050405020304" pitchFamily="18" charset="0"/>
                <a:cs typeface="B Zar" panose="00000400000000000000" pitchFamily="2" charset="-78"/>
              </a:rPr>
              <a:t> و بکارگیری بسیار زیاد آن در صنعت ساختمان هستیم . تقریبا تمامی برج های بزرگ دنیا ناگزیر به استفاده از آن می باشند و یکی از ابزار های قدرتمند مهندسان در نقاط لرزه خیز دنیا شده است. یکی از بزرگترین اساتید برجسته این رشته دکتر بیژن </a:t>
            </a:r>
            <a:r>
              <a:rPr lang="fa-IR" sz="2000" dirty="0" err="1">
                <a:effectLst/>
                <a:latin typeface="Times New Roman" panose="02020603050405020304" pitchFamily="18" charset="0"/>
                <a:ea typeface="Times New Roman" panose="02020603050405020304" pitchFamily="18" charset="0"/>
                <a:cs typeface="B Zar" panose="00000400000000000000" pitchFamily="2" charset="-78"/>
              </a:rPr>
              <a:t>اعلامی</a:t>
            </a:r>
            <a:r>
              <a:rPr lang="fa-IR" sz="2000" dirty="0">
                <a:effectLst/>
                <a:latin typeface="Times New Roman" panose="02020603050405020304" pitchFamily="18" charset="0"/>
                <a:ea typeface="Times New Roman" panose="02020603050405020304" pitchFamily="18" charset="0"/>
                <a:cs typeface="B Zar" panose="00000400000000000000" pitchFamily="2" charset="-78"/>
              </a:rPr>
              <a:t> می </a:t>
            </a:r>
            <a:r>
              <a:rPr lang="fa-IR" sz="2000" dirty="0" err="1">
                <a:effectLst/>
                <a:latin typeface="Times New Roman" panose="02020603050405020304" pitchFamily="18" charset="0"/>
                <a:ea typeface="Times New Roman" panose="02020603050405020304" pitchFamily="18" charset="0"/>
                <a:cs typeface="B Zar" panose="00000400000000000000" pitchFamily="2" charset="-78"/>
              </a:rPr>
              <a:t>باشدکه</a:t>
            </a:r>
            <a:r>
              <a:rPr lang="fa-IR" sz="2000" dirty="0">
                <a:effectLst/>
                <a:latin typeface="Times New Roman" panose="02020603050405020304" pitchFamily="18" charset="0"/>
                <a:ea typeface="Times New Roman" panose="02020603050405020304" pitchFamily="18" charset="0"/>
                <a:cs typeface="B Zar" panose="00000400000000000000" pitchFamily="2" charset="-78"/>
              </a:rPr>
              <a:t> در این دوره از کتاب ایشان نیز نکات ارزشمندی برداشت شده است.</a:t>
            </a:r>
            <a:endParaRPr lang="en-US" sz="2000" dirty="0">
              <a:effectLst/>
              <a:latin typeface="Times New Roman" panose="02020603050405020304" pitchFamily="18" charset="0"/>
              <a:ea typeface="Times New Roman" panose="02020603050405020304" pitchFamily="18" charset="0"/>
            </a:endParaRPr>
          </a:p>
        </p:txBody>
      </p:sp>
      <p:sp>
        <p:nvSpPr>
          <p:cNvPr id="3" name="Rectangle 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5"/>
          <p:cNvSpPr>
            <a:spLocks noChangeArrowheads="1"/>
          </p:cNvSpPr>
          <p:nvPr/>
        </p:nvSpPr>
        <p:spPr bwMode="auto">
          <a:xfrm>
            <a:off x="-901521" y="226561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fa-IR" altLang="en-US" sz="16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B Zar" panose="00000400000000000000" pitchFamily="2" charset="-78"/>
              </a:rPr>
              <a:t>     </a:t>
            </a:r>
            <a:endParaRPr kumimoji="0" lang="fa-IR"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5" name="Rectangle 6"/>
          <p:cNvSpPr>
            <a:spLocks noChangeArrowheads="1"/>
          </p:cNvSpPr>
          <p:nvPr/>
        </p:nvSpPr>
        <p:spPr bwMode="auto">
          <a:xfrm>
            <a:off x="0" y="40179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fa-IR" altLang="en-US" sz="16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B Zar" panose="00000400000000000000" pitchFamily="2" charset="-78"/>
              </a:rPr>
              <a:t>       </a:t>
            </a:r>
            <a:endParaRPr kumimoji="0" lang="fa-IR"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950" y="3060858"/>
            <a:ext cx="2253802" cy="2879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
          <p:cNvSpPr>
            <a:spLocks noChangeArrowheads="1"/>
          </p:cNvSpPr>
          <p:nvPr/>
        </p:nvSpPr>
        <p:spPr bwMode="auto">
          <a:xfrm>
            <a:off x="4778062" y="40767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0866" y="2893361"/>
            <a:ext cx="3593984" cy="35331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7631" y="3060858"/>
            <a:ext cx="2818974" cy="3365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ubtitle 11"/>
          <p:cNvSpPr>
            <a:spLocks noGrp="1"/>
          </p:cNvSpPr>
          <p:nvPr>
            <p:ph type="subTitle" idx="1"/>
          </p:nvPr>
        </p:nvSpPr>
        <p:spPr>
          <a:xfrm>
            <a:off x="738758" y="6043362"/>
            <a:ext cx="8464973" cy="1655762"/>
          </a:xfrm>
        </p:spPr>
        <p:txBody>
          <a:bodyPr/>
          <a:lstStyle/>
          <a:p>
            <a:r>
              <a:rPr lang="fa-IR" sz="1800" b="1" dirty="0"/>
              <a:t>بیژن </a:t>
            </a:r>
            <a:r>
              <a:rPr lang="fa-IR" sz="1800" b="1" dirty="0" err="1"/>
              <a:t>اعلامی</a:t>
            </a:r>
            <a:r>
              <a:rPr lang="fa-IR" sz="1800" b="1" dirty="0"/>
              <a:t> </a:t>
            </a:r>
            <a:r>
              <a:rPr lang="fa-IR" sz="1800" dirty="0"/>
              <a:t>                      </a:t>
            </a:r>
          </a:p>
          <a:p>
            <a:endParaRPr lang="fa-IR" dirty="0"/>
          </a:p>
          <a:p>
            <a:endParaRPr lang="fa-IR" dirty="0"/>
          </a:p>
          <a:p>
            <a:endParaRPr lang="fa-IR" dirty="0"/>
          </a:p>
          <a:p>
            <a:endParaRPr lang="en-US" dirty="0"/>
          </a:p>
        </p:txBody>
      </p:sp>
    </p:spTree>
    <p:extLst>
      <p:ext uri="{BB962C8B-B14F-4D97-AF65-F5344CB8AC3E}">
        <p14:creationId xmlns:p14="http://schemas.microsoft.com/office/powerpoint/2010/main" val="3916710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423147" y="939212"/>
            <a:ext cx="7135618" cy="2679751"/>
          </a:xfrm>
          <a:prstGeom prst="rect">
            <a:avLst/>
          </a:prstGeom>
        </p:spPr>
      </p:pic>
      <p:pic>
        <p:nvPicPr>
          <p:cNvPr id="5" name="Picture 4"/>
          <p:cNvPicPr>
            <a:picLocks noChangeAspect="1"/>
          </p:cNvPicPr>
          <p:nvPr/>
        </p:nvPicPr>
        <p:blipFill>
          <a:blip r:embed="rId3"/>
          <a:stretch>
            <a:fillRect/>
          </a:stretch>
        </p:blipFill>
        <p:spPr>
          <a:xfrm>
            <a:off x="2423147" y="3859800"/>
            <a:ext cx="7135618" cy="2882292"/>
          </a:xfrm>
          <a:prstGeom prst="rect">
            <a:avLst/>
          </a:prstGeom>
        </p:spPr>
      </p:pic>
      <p:sp>
        <p:nvSpPr>
          <p:cNvPr id="6" name="Rectangle 5"/>
          <p:cNvSpPr/>
          <p:nvPr/>
        </p:nvSpPr>
        <p:spPr>
          <a:xfrm>
            <a:off x="2618077" y="175155"/>
            <a:ext cx="6745757" cy="523220"/>
          </a:xfrm>
          <a:prstGeom prst="rect">
            <a:avLst/>
          </a:prstGeom>
        </p:spPr>
        <p:txBody>
          <a:bodyPr wrap="none">
            <a:spAutoFit/>
          </a:bodyPr>
          <a:lstStyle/>
          <a:p>
            <a:pPr algn="ctr" rtl="1"/>
            <a:r>
              <a:rPr lang="fa-IR" sz="2800" dirty="0">
                <a:solidFill>
                  <a:srgbClr val="FFC000"/>
                </a:solidFill>
                <a:latin typeface="Times New Roman" panose="02020603050405020304" pitchFamily="18" charset="0"/>
                <a:ea typeface="Times New Roman" panose="02020603050405020304" pitchFamily="18" charset="0"/>
                <a:cs typeface="B Zar" panose="00000400000000000000" pitchFamily="2" charset="-78"/>
              </a:rPr>
              <a:t>قرار دادن </a:t>
            </a:r>
            <a:r>
              <a:rPr lang="fa-IR" sz="2800" dirty="0" err="1">
                <a:solidFill>
                  <a:srgbClr val="FFC000"/>
                </a:solidFill>
                <a:latin typeface="Times New Roman" panose="02020603050405020304" pitchFamily="18" charset="0"/>
                <a:ea typeface="Times New Roman" panose="02020603050405020304" pitchFamily="18" charset="0"/>
                <a:cs typeface="B Zar" panose="00000400000000000000" pitchFamily="2" charset="-78"/>
              </a:rPr>
              <a:t>انکورج</a:t>
            </a:r>
            <a:r>
              <a:rPr lang="fa-IR" sz="2800" dirty="0">
                <a:solidFill>
                  <a:srgbClr val="FFC000"/>
                </a:solidFill>
                <a:latin typeface="Times New Roman" panose="02020603050405020304" pitchFamily="18" charset="0"/>
                <a:ea typeface="Times New Roman" panose="02020603050405020304" pitchFamily="18" charset="0"/>
                <a:cs typeface="B Zar" panose="00000400000000000000" pitchFamily="2" charset="-78"/>
              </a:rPr>
              <a:t> و </a:t>
            </a:r>
            <a:r>
              <a:rPr lang="fa-IR" sz="2800" dirty="0" err="1">
                <a:solidFill>
                  <a:srgbClr val="FFC000"/>
                </a:solidFill>
                <a:latin typeface="Times New Roman" panose="02020603050405020304" pitchFamily="18" charset="0"/>
                <a:ea typeface="Times New Roman" panose="02020603050405020304" pitchFamily="18" charset="0"/>
                <a:cs typeface="B Zar" panose="00000400000000000000" pitchFamily="2" charset="-78"/>
              </a:rPr>
              <a:t>گوه</a:t>
            </a:r>
            <a:r>
              <a:rPr lang="fa-IR" sz="2800" dirty="0">
                <a:solidFill>
                  <a:srgbClr val="FFC000"/>
                </a:solidFill>
                <a:latin typeface="Times New Roman" panose="02020603050405020304" pitchFamily="18" charset="0"/>
                <a:ea typeface="Times New Roman" panose="02020603050405020304" pitchFamily="18" charset="0"/>
                <a:cs typeface="B Zar" panose="00000400000000000000" pitchFamily="2" charset="-78"/>
              </a:rPr>
              <a:t> و نحوه تحت تنش قراردادن </a:t>
            </a:r>
            <a:r>
              <a:rPr lang="fa-IR" sz="2800" dirty="0" err="1">
                <a:solidFill>
                  <a:srgbClr val="FFC000"/>
                </a:solidFill>
                <a:latin typeface="Times New Roman" panose="02020603050405020304" pitchFamily="18" charset="0"/>
                <a:ea typeface="Times New Roman" panose="02020603050405020304" pitchFamily="18" charset="0"/>
                <a:cs typeface="B Zar" panose="00000400000000000000" pitchFamily="2" charset="-78"/>
              </a:rPr>
              <a:t>استرند</a:t>
            </a:r>
            <a:r>
              <a:rPr lang="fa-IR" sz="2800" dirty="0">
                <a:solidFill>
                  <a:srgbClr val="FFC000"/>
                </a:solidFill>
                <a:latin typeface="Times New Roman" panose="02020603050405020304" pitchFamily="18" charset="0"/>
                <a:ea typeface="Times New Roman" panose="02020603050405020304" pitchFamily="18" charset="0"/>
                <a:cs typeface="B Zar" panose="00000400000000000000" pitchFamily="2" charset="-78"/>
              </a:rPr>
              <a:t> ها</a:t>
            </a:r>
            <a:endParaRPr lang="en-US" sz="2800" dirty="0">
              <a:solidFill>
                <a:srgbClr val="FFC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16711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a:solidFill>
                  <a:srgbClr val="FFC000"/>
                </a:solidFill>
              </a:rPr>
              <a:t>انواع پس کشیدگی:</a:t>
            </a:r>
            <a:br>
              <a:rPr lang="en-US" dirty="0"/>
            </a:br>
            <a:endParaRPr lang="en-US" dirty="0"/>
          </a:p>
        </p:txBody>
      </p:sp>
      <p:sp>
        <p:nvSpPr>
          <p:cNvPr id="3" name="Content Placeholder 2"/>
          <p:cNvSpPr>
            <a:spLocks noGrp="1"/>
          </p:cNvSpPr>
          <p:nvPr>
            <p:ph idx="1"/>
          </p:nvPr>
        </p:nvSpPr>
        <p:spPr/>
        <p:txBody>
          <a:bodyPr>
            <a:normAutofit/>
          </a:bodyPr>
          <a:lstStyle/>
          <a:p>
            <a:pPr algn="r" rtl="1"/>
            <a:r>
              <a:rPr lang="fa-IR" sz="2400" dirty="0"/>
              <a:t>اجرای پس کشیدگی به دو نحوه چسبیده (</a:t>
            </a:r>
            <a:r>
              <a:rPr lang="en-US" sz="2400" dirty="0"/>
              <a:t>bonded</a:t>
            </a:r>
            <a:r>
              <a:rPr lang="fa-IR" sz="2400" dirty="0"/>
              <a:t>) و نچسبیده (</a:t>
            </a:r>
            <a:r>
              <a:rPr lang="en-US" sz="2400" dirty="0" err="1"/>
              <a:t>unbonded</a:t>
            </a:r>
            <a:r>
              <a:rPr lang="fa-IR" sz="2400" dirty="0"/>
              <a:t>) انجام می شود. در روش چسبیده </a:t>
            </a:r>
            <a:r>
              <a:rPr lang="fa-IR" sz="2400" dirty="0" err="1"/>
              <a:t>استرند</a:t>
            </a:r>
            <a:r>
              <a:rPr lang="fa-IR" sz="2400" dirty="0"/>
              <a:t> ها درون </a:t>
            </a:r>
            <a:r>
              <a:rPr lang="fa-IR" sz="2400" dirty="0" err="1"/>
              <a:t>داکت</a:t>
            </a:r>
            <a:r>
              <a:rPr lang="fa-IR" sz="2400" dirty="0"/>
              <a:t> فلزی و یا پلاستیکی قرار گرفته و بعد از کشش توسط جک </a:t>
            </a:r>
            <a:r>
              <a:rPr lang="fa-IR" sz="2400" dirty="0" err="1"/>
              <a:t>گروت</a:t>
            </a:r>
            <a:r>
              <a:rPr lang="fa-IR" sz="2400" dirty="0"/>
              <a:t> ریزی انجام می شود و فضای درون </a:t>
            </a:r>
            <a:r>
              <a:rPr lang="fa-IR" sz="2400" dirty="0" err="1"/>
              <a:t>داکت</a:t>
            </a:r>
            <a:r>
              <a:rPr lang="fa-IR" sz="2400" dirty="0"/>
              <a:t> کاملا پر شده و چسبندگی خوبی بین بتن و </a:t>
            </a:r>
            <a:r>
              <a:rPr lang="fa-IR" sz="2400" dirty="0" err="1"/>
              <a:t>تاندون</a:t>
            </a:r>
            <a:r>
              <a:rPr lang="fa-IR" sz="2400" dirty="0"/>
              <a:t> </a:t>
            </a:r>
            <a:r>
              <a:rPr lang="fa-IR" sz="2400" dirty="0" err="1"/>
              <a:t>بوجود</a:t>
            </a:r>
            <a:r>
              <a:rPr lang="fa-IR" sz="2400" dirty="0"/>
              <a:t> می آید و تنش موجود در فولاد به بتن منتقل می شود. در روش نچسبیده </a:t>
            </a:r>
            <a:r>
              <a:rPr lang="fa-IR" sz="2400" dirty="0" err="1"/>
              <a:t>تاندون</a:t>
            </a:r>
            <a:r>
              <a:rPr lang="fa-IR" sz="2400" dirty="0"/>
              <a:t> بدون </a:t>
            </a:r>
            <a:r>
              <a:rPr lang="fa-IR" sz="2400" dirty="0" err="1"/>
              <a:t>قلاف</a:t>
            </a:r>
            <a:r>
              <a:rPr lang="fa-IR" sz="2400" dirty="0"/>
              <a:t> درون روکش پلاستیکی مملو از گریس درون سقف قرار می گیرد و بعد از گیرش بتن و مقاومت لازم تحت کشش قرار می گیرد. </a:t>
            </a:r>
            <a:r>
              <a:rPr lang="fa-IR" sz="2400" dirty="0" err="1"/>
              <a:t>هردو</a:t>
            </a:r>
            <a:r>
              <a:rPr lang="fa-IR" sz="2400" dirty="0"/>
              <a:t> روش مورد تایید می باشند و ملاحظات طراحی و اجرای خاص خود را دارند. </a:t>
            </a:r>
            <a:endParaRPr lang="en-US" sz="2400" dirty="0"/>
          </a:p>
        </p:txBody>
      </p:sp>
    </p:spTree>
    <p:extLst>
      <p:ext uri="{BB962C8B-B14F-4D97-AF65-F5344CB8AC3E}">
        <p14:creationId xmlns:p14="http://schemas.microsoft.com/office/powerpoint/2010/main" val="589284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289" y="248723"/>
            <a:ext cx="9656988" cy="873806"/>
          </a:xfrm>
        </p:spPr>
        <p:txBody>
          <a:bodyPr/>
          <a:lstStyle/>
          <a:p>
            <a:pPr algn="r"/>
            <a:r>
              <a:rPr lang="fa-IR" sz="2800" dirty="0">
                <a:solidFill>
                  <a:srgbClr val="FFC000"/>
                </a:solidFill>
              </a:rPr>
              <a:t>مقایسه توزیع تنش پس کشیدگی و نحوه ترک خوردگی </a:t>
            </a:r>
            <a:r>
              <a:rPr lang="fa-IR" sz="2800" dirty="0" err="1">
                <a:solidFill>
                  <a:srgbClr val="FFC000"/>
                </a:solidFill>
              </a:rPr>
              <a:t>درروش</a:t>
            </a:r>
            <a:r>
              <a:rPr lang="fa-IR" sz="2800" dirty="0">
                <a:solidFill>
                  <a:srgbClr val="FFC000"/>
                </a:solidFill>
              </a:rPr>
              <a:t> چسبیده و نچسبیده  </a:t>
            </a:r>
            <a:endParaRPr lang="en-US" sz="2800" dirty="0">
              <a:solidFill>
                <a:srgbClr val="FFC000"/>
              </a:solidFill>
            </a:endParaRPr>
          </a:p>
        </p:txBody>
      </p:sp>
      <p:sp>
        <p:nvSpPr>
          <p:cNvPr id="3" name="Content Placeholder 2"/>
          <p:cNvSpPr>
            <a:spLocks noGrp="1"/>
          </p:cNvSpPr>
          <p:nvPr>
            <p:ph idx="1"/>
          </p:nvPr>
        </p:nvSpPr>
        <p:spPr/>
        <p:txBody>
          <a:bodyPr/>
          <a:lstStyle/>
          <a:p>
            <a:r>
              <a:rPr lang="en-US" dirty="0"/>
              <a:t> </a:t>
            </a:r>
          </a:p>
        </p:txBody>
      </p:sp>
      <p:pic>
        <p:nvPicPr>
          <p:cNvPr id="4" name="Picture 3"/>
          <p:cNvPicPr>
            <a:picLocks noChangeAspect="1"/>
          </p:cNvPicPr>
          <p:nvPr/>
        </p:nvPicPr>
        <p:blipFill>
          <a:blip r:embed="rId2"/>
          <a:stretch>
            <a:fillRect/>
          </a:stretch>
        </p:blipFill>
        <p:spPr>
          <a:xfrm>
            <a:off x="1539109" y="1219196"/>
            <a:ext cx="7875348" cy="4470871"/>
          </a:xfrm>
          <a:prstGeom prst="rect">
            <a:avLst/>
          </a:prstGeom>
        </p:spPr>
      </p:pic>
      <p:sp>
        <p:nvSpPr>
          <p:cNvPr id="5" name="Rectangle 4"/>
          <p:cNvSpPr/>
          <p:nvPr/>
        </p:nvSpPr>
        <p:spPr>
          <a:xfrm>
            <a:off x="1206365" y="5786734"/>
            <a:ext cx="8354066" cy="923330"/>
          </a:xfrm>
          <a:prstGeom prst="rect">
            <a:avLst/>
          </a:prstGeom>
        </p:spPr>
        <p:txBody>
          <a:bodyPr wrap="square">
            <a:spAutoFit/>
          </a:bodyPr>
          <a:lstStyle/>
          <a:p>
            <a:pPr algn="r" rtl="1"/>
            <a:r>
              <a:rPr lang="fa-IR" dirty="0">
                <a:latin typeface="Times New Roman" panose="02020603050405020304" pitchFamily="18" charset="0"/>
                <a:ea typeface="Times New Roman" panose="02020603050405020304" pitchFamily="18" charset="0"/>
                <a:cs typeface="B Zar" panose="00000400000000000000" pitchFamily="2" charset="-78"/>
              </a:rPr>
              <a:t>مطابق شکل بالا تنش پس کشیدگی در روش </a:t>
            </a:r>
            <a:r>
              <a:rPr lang="en-US" dirty="0" err="1">
                <a:latin typeface="Times New Roman" panose="02020603050405020304" pitchFamily="18" charset="0"/>
                <a:ea typeface="Times New Roman" panose="02020603050405020304" pitchFamily="18" charset="0"/>
                <a:cs typeface="B Zar" panose="00000400000000000000" pitchFamily="2" charset="-78"/>
              </a:rPr>
              <a:t>unbonded</a:t>
            </a:r>
            <a:r>
              <a:rPr lang="en-US" dirty="0">
                <a:latin typeface="Times New Roman" panose="02020603050405020304" pitchFamily="18" charset="0"/>
                <a:ea typeface="Times New Roman" panose="02020603050405020304" pitchFamily="18" charset="0"/>
                <a:cs typeface="B Zar" panose="00000400000000000000" pitchFamily="2" charset="-78"/>
              </a:rPr>
              <a:t> </a:t>
            </a:r>
            <a:r>
              <a:rPr lang="fa-IR" dirty="0">
                <a:latin typeface="Times New Roman" panose="02020603050405020304" pitchFamily="18" charset="0"/>
                <a:ea typeface="Times New Roman" panose="02020603050405020304" pitchFamily="18" charset="0"/>
                <a:cs typeface="B Zar" panose="00000400000000000000" pitchFamily="2" charset="-78"/>
              </a:rPr>
              <a:t> </a:t>
            </a:r>
            <a:r>
              <a:rPr lang="fa-IR" dirty="0" err="1">
                <a:latin typeface="Times New Roman" panose="02020603050405020304" pitchFamily="18" charset="0"/>
                <a:ea typeface="Times New Roman" panose="02020603050405020304" pitchFamily="18" charset="0"/>
                <a:cs typeface="B Zar" panose="00000400000000000000" pitchFamily="2" charset="-78"/>
              </a:rPr>
              <a:t>بصورت</a:t>
            </a:r>
            <a:r>
              <a:rPr lang="fa-IR" dirty="0">
                <a:latin typeface="Times New Roman" panose="02020603050405020304" pitchFamily="18" charset="0"/>
                <a:ea typeface="Times New Roman" panose="02020603050405020304" pitchFamily="18" charset="0"/>
                <a:cs typeface="B Zar" panose="00000400000000000000" pitchFamily="2" charset="-78"/>
              </a:rPr>
              <a:t> یکنواخت می باشد زیرا </a:t>
            </a:r>
            <a:r>
              <a:rPr lang="fa-IR" dirty="0" err="1">
                <a:latin typeface="Times New Roman" panose="02020603050405020304" pitchFamily="18" charset="0"/>
                <a:ea typeface="Times New Roman" panose="02020603050405020304" pitchFamily="18" charset="0"/>
                <a:cs typeface="B Zar" panose="00000400000000000000" pitchFamily="2" charset="-78"/>
              </a:rPr>
              <a:t>تاندون</a:t>
            </a:r>
            <a:r>
              <a:rPr lang="fa-IR" dirty="0">
                <a:latin typeface="Times New Roman" panose="02020603050405020304" pitchFamily="18" charset="0"/>
                <a:ea typeface="Times New Roman" panose="02020603050405020304" pitchFamily="18" charset="0"/>
                <a:cs typeface="B Zar" panose="00000400000000000000" pitchFamily="2" charset="-78"/>
              </a:rPr>
              <a:t> از دو سمت مهار می شود اما تنش پس کشیدگی در روش </a:t>
            </a:r>
            <a:r>
              <a:rPr lang="en-US" dirty="0">
                <a:latin typeface="Times New Roman" panose="02020603050405020304" pitchFamily="18" charset="0"/>
                <a:ea typeface="Times New Roman" panose="02020603050405020304" pitchFamily="18" charset="0"/>
                <a:cs typeface="B Zar" panose="00000400000000000000" pitchFamily="2" charset="-78"/>
              </a:rPr>
              <a:t>bonded </a:t>
            </a:r>
            <a:r>
              <a:rPr lang="en-US" dirty="0">
                <a:latin typeface="B Zar" panose="00000400000000000000" pitchFamily="2" charset="-78"/>
                <a:ea typeface="Times New Roman" panose="02020603050405020304" pitchFamily="18" charset="0"/>
              </a:rPr>
              <a:t> </a:t>
            </a:r>
            <a:r>
              <a:rPr lang="en-US" dirty="0">
                <a:latin typeface="Times New Roman" panose="02020603050405020304" pitchFamily="18" charset="0"/>
                <a:ea typeface="Times New Roman" panose="02020603050405020304" pitchFamily="18" charset="0"/>
                <a:cs typeface="B Zar" panose="00000400000000000000" pitchFamily="2" charset="-78"/>
              </a:rPr>
              <a:t> </a:t>
            </a:r>
            <a:r>
              <a:rPr lang="fa-IR" dirty="0">
                <a:latin typeface="Times New Roman" panose="02020603050405020304" pitchFamily="18" charset="0"/>
                <a:ea typeface="Times New Roman" panose="02020603050405020304" pitchFamily="18" charset="0"/>
                <a:cs typeface="B Zar" panose="00000400000000000000" pitchFamily="2" charset="-78"/>
              </a:rPr>
              <a:t> </a:t>
            </a:r>
            <a:r>
              <a:rPr lang="fa-IR" dirty="0" err="1">
                <a:latin typeface="Times New Roman" panose="02020603050405020304" pitchFamily="18" charset="0"/>
                <a:ea typeface="Times New Roman" panose="02020603050405020304" pitchFamily="18" charset="0"/>
                <a:cs typeface="B Zar" panose="00000400000000000000" pitchFamily="2" charset="-78"/>
              </a:rPr>
              <a:t>بصورت</a:t>
            </a:r>
            <a:r>
              <a:rPr lang="fa-IR" dirty="0">
                <a:latin typeface="Times New Roman" panose="02020603050405020304" pitchFamily="18" charset="0"/>
                <a:ea typeface="Times New Roman" panose="02020603050405020304" pitchFamily="18" charset="0"/>
                <a:cs typeface="B Zar" panose="00000400000000000000" pitchFamily="2" charset="-78"/>
              </a:rPr>
              <a:t> سهمی شکل است زیرا </a:t>
            </a:r>
            <a:r>
              <a:rPr lang="fa-IR" dirty="0" err="1">
                <a:latin typeface="Times New Roman" panose="02020603050405020304" pitchFamily="18" charset="0"/>
                <a:ea typeface="Times New Roman" panose="02020603050405020304" pitchFamily="18" charset="0"/>
                <a:cs typeface="B Zar" panose="00000400000000000000" pitchFamily="2" charset="-78"/>
              </a:rPr>
              <a:t>تاندون</a:t>
            </a:r>
            <a:r>
              <a:rPr lang="fa-IR" dirty="0">
                <a:latin typeface="Times New Roman" panose="02020603050405020304" pitchFamily="18" charset="0"/>
                <a:ea typeface="Times New Roman" panose="02020603050405020304" pitchFamily="18" charset="0"/>
                <a:cs typeface="B Zar" panose="00000400000000000000" pitchFamily="2" charset="-78"/>
              </a:rPr>
              <a:t> در طول تیر مهار می شود و چنانچه ترک خوردگی در بارهای </a:t>
            </a:r>
            <a:r>
              <a:rPr lang="fa-IR" dirty="0" err="1">
                <a:latin typeface="Times New Roman" panose="02020603050405020304" pitchFamily="18" charset="0"/>
                <a:ea typeface="Times New Roman" panose="02020603050405020304" pitchFamily="18" charset="0"/>
                <a:cs typeface="B Zar" panose="00000400000000000000" pitchFamily="2" charset="-78"/>
              </a:rPr>
              <a:t>ضریبدار</a:t>
            </a:r>
            <a:r>
              <a:rPr lang="fa-IR" dirty="0">
                <a:latin typeface="Times New Roman" panose="02020603050405020304" pitchFamily="18" charset="0"/>
                <a:ea typeface="Times New Roman" panose="02020603050405020304" pitchFamily="18" charset="0"/>
                <a:cs typeface="B Zar" panose="00000400000000000000" pitchFamily="2" charset="-78"/>
              </a:rPr>
              <a:t> </a:t>
            </a:r>
            <a:r>
              <a:rPr lang="fa-IR" dirty="0" err="1">
                <a:latin typeface="Times New Roman" panose="02020603050405020304" pitchFamily="18" charset="0"/>
                <a:ea typeface="Times New Roman" panose="02020603050405020304" pitchFamily="18" charset="0"/>
                <a:cs typeface="B Zar" panose="00000400000000000000" pitchFamily="2" charset="-78"/>
              </a:rPr>
              <a:t>بوجود</a:t>
            </a:r>
            <a:r>
              <a:rPr lang="fa-IR" dirty="0">
                <a:latin typeface="Times New Roman" panose="02020603050405020304" pitchFamily="18" charset="0"/>
                <a:ea typeface="Times New Roman" panose="02020603050405020304" pitchFamily="18" charset="0"/>
                <a:cs typeface="B Zar" panose="00000400000000000000" pitchFamily="2" charset="-78"/>
              </a:rPr>
              <a:t> آید ترک ها نیز به تعداد بیشتر و با ضخامت کمتری هستند.</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5768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947" y="40308"/>
            <a:ext cx="9404723" cy="1400530"/>
          </a:xfrm>
        </p:spPr>
        <p:txBody>
          <a:bodyPr/>
          <a:lstStyle/>
          <a:p>
            <a:pPr algn="r"/>
            <a:r>
              <a:rPr lang="fa-IR" sz="3200" dirty="0">
                <a:solidFill>
                  <a:srgbClr val="FFC000"/>
                </a:solidFill>
              </a:rPr>
              <a:t>ادوات و تجهیزات:</a:t>
            </a:r>
            <a:endParaRPr lang="en-US" sz="3200" dirty="0">
              <a:solidFill>
                <a:srgbClr val="FFC000"/>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4340" y="662609"/>
            <a:ext cx="4810660" cy="2627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2744362" y="3782126"/>
            <a:ext cx="10610638" cy="2895431"/>
          </a:xfrm>
          <a:prstGeom prst="rect">
            <a:avLst/>
          </a:prstGeom>
        </p:spPr>
      </p:pic>
      <p:sp>
        <p:nvSpPr>
          <p:cNvPr id="6" name="Rectangle 5"/>
          <p:cNvSpPr/>
          <p:nvPr/>
        </p:nvSpPr>
        <p:spPr>
          <a:xfrm>
            <a:off x="8274469" y="2850170"/>
            <a:ext cx="3775393" cy="400110"/>
          </a:xfrm>
          <a:prstGeom prst="rect">
            <a:avLst/>
          </a:prstGeom>
        </p:spPr>
        <p:txBody>
          <a:bodyPr wrap="none">
            <a:spAutoFit/>
          </a:bodyPr>
          <a:lstStyle/>
          <a:p>
            <a:r>
              <a:rPr lang="fa-IR" sz="2000" dirty="0">
                <a:latin typeface="Times New Roman" panose="02020603050405020304" pitchFamily="18" charset="0"/>
                <a:ea typeface="Times New Roman" panose="02020603050405020304" pitchFamily="18" charset="0"/>
                <a:cs typeface="B Zar" panose="00000400000000000000" pitchFamily="2" charset="-78"/>
              </a:rPr>
              <a:t>نمونه ای از کابل</a:t>
            </a:r>
            <a:r>
              <a:rPr lang="fa-IR" sz="2000" dirty="0">
                <a:solidFill>
                  <a:srgbClr val="FF0000"/>
                </a:solidFill>
                <a:latin typeface="Times New Roman" panose="02020603050405020304" pitchFamily="18" charset="0"/>
                <a:ea typeface="Times New Roman" panose="02020603050405020304" pitchFamily="18" charset="0"/>
                <a:cs typeface="B Zar" panose="00000400000000000000" pitchFamily="2" charset="-78"/>
              </a:rPr>
              <a:t> نچسبیده</a:t>
            </a:r>
            <a:r>
              <a:rPr lang="fa-IR" sz="2000" dirty="0">
                <a:latin typeface="Times New Roman" panose="02020603050405020304" pitchFamily="18" charset="0"/>
                <a:ea typeface="Times New Roman" panose="02020603050405020304" pitchFamily="18" charset="0"/>
                <a:cs typeface="B Zar" panose="00000400000000000000" pitchFamily="2" charset="-78"/>
              </a:rPr>
              <a:t> </a:t>
            </a:r>
            <a:r>
              <a:rPr lang="fa-IR" sz="2000" dirty="0" err="1">
                <a:latin typeface="Times New Roman" panose="02020603050405020304" pitchFamily="18" charset="0"/>
                <a:ea typeface="Times New Roman" panose="02020603050405020304" pitchFamily="18" charset="0"/>
                <a:cs typeface="B Zar" panose="00000400000000000000" pitchFamily="2" charset="-78"/>
              </a:rPr>
              <a:t>بهمراه</a:t>
            </a:r>
            <a:r>
              <a:rPr lang="fa-IR" sz="2000" dirty="0">
                <a:latin typeface="Times New Roman" panose="02020603050405020304" pitchFamily="18" charset="0"/>
                <a:ea typeface="Times New Roman" panose="02020603050405020304" pitchFamily="18" charset="0"/>
                <a:cs typeface="B Zar" panose="00000400000000000000" pitchFamily="2" charset="-78"/>
              </a:rPr>
              <a:t> </a:t>
            </a:r>
            <a:r>
              <a:rPr lang="fa-IR" sz="2000" dirty="0" err="1">
                <a:latin typeface="Times New Roman" panose="02020603050405020304" pitchFamily="18" charset="0"/>
                <a:ea typeface="Times New Roman" panose="02020603050405020304" pitchFamily="18" charset="0"/>
                <a:cs typeface="B Zar" panose="00000400000000000000" pitchFamily="2" charset="-78"/>
              </a:rPr>
              <a:t>انکورج</a:t>
            </a:r>
            <a:r>
              <a:rPr lang="fa-IR" sz="2000" dirty="0">
                <a:latin typeface="Times New Roman" panose="02020603050405020304" pitchFamily="18" charset="0"/>
                <a:ea typeface="Times New Roman" panose="02020603050405020304" pitchFamily="18" charset="0"/>
                <a:cs typeface="B Zar" panose="00000400000000000000" pitchFamily="2" charset="-78"/>
              </a:rPr>
              <a:t> و </a:t>
            </a:r>
            <a:r>
              <a:rPr lang="fa-IR" sz="2000" dirty="0" err="1">
                <a:latin typeface="Times New Roman" panose="02020603050405020304" pitchFamily="18" charset="0"/>
                <a:ea typeface="Times New Roman" panose="02020603050405020304" pitchFamily="18" charset="0"/>
                <a:cs typeface="B Zar" panose="00000400000000000000" pitchFamily="2" charset="-78"/>
              </a:rPr>
              <a:t>گوه</a:t>
            </a:r>
            <a:r>
              <a:rPr lang="fa-IR" sz="2000" dirty="0">
                <a:latin typeface="Times New Roman" panose="02020603050405020304" pitchFamily="18" charset="0"/>
                <a:ea typeface="Times New Roman" panose="02020603050405020304" pitchFamily="18" charset="0"/>
                <a:cs typeface="B Zar" panose="00000400000000000000" pitchFamily="2" charset="-78"/>
              </a:rPr>
              <a:t> </a:t>
            </a:r>
            <a:endParaRPr lang="en-US" sz="2000" dirty="0"/>
          </a:p>
        </p:txBody>
      </p:sp>
      <p:sp>
        <p:nvSpPr>
          <p:cNvPr id="7" name="Rectangle 6"/>
          <p:cNvSpPr/>
          <p:nvPr/>
        </p:nvSpPr>
        <p:spPr>
          <a:xfrm>
            <a:off x="8037142" y="5637283"/>
            <a:ext cx="3828322" cy="707886"/>
          </a:xfrm>
          <a:prstGeom prst="rect">
            <a:avLst/>
          </a:prstGeom>
        </p:spPr>
        <p:txBody>
          <a:bodyPr wrap="square">
            <a:spAutoFit/>
          </a:bodyPr>
          <a:lstStyle/>
          <a:p>
            <a:pPr algn="r"/>
            <a:r>
              <a:rPr lang="fa-IR" sz="2000" dirty="0">
                <a:latin typeface="Times New Roman" panose="02020603050405020304" pitchFamily="18" charset="0"/>
                <a:ea typeface="Times New Roman" panose="02020603050405020304" pitchFamily="18" charset="0"/>
                <a:cs typeface="B Zar" panose="00000400000000000000" pitchFamily="2" charset="-78"/>
              </a:rPr>
              <a:t>نمونه ای از کابل </a:t>
            </a:r>
            <a:r>
              <a:rPr lang="fa-IR" sz="2000" dirty="0">
                <a:solidFill>
                  <a:srgbClr val="FF0000"/>
                </a:solidFill>
                <a:latin typeface="Times New Roman" panose="02020603050405020304" pitchFamily="18" charset="0"/>
                <a:ea typeface="Times New Roman" panose="02020603050405020304" pitchFamily="18" charset="0"/>
                <a:cs typeface="B Zar" panose="00000400000000000000" pitchFamily="2" charset="-78"/>
              </a:rPr>
              <a:t>چسبیده</a:t>
            </a:r>
            <a:r>
              <a:rPr lang="fa-IR" sz="2000" dirty="0">
                <a:latin typeface="Times New Roman" panose="02020603050405020304" pitchFamily="18" charset="0"/>
                <a:ea typeface="Times New Roman" panose="02020603050405020304" pitchFamily="18" charset="0"/>
                <a:cs typeface="B Zar" panose="00000400000000000000" pitchFamily="2" charset="-78"/>
              </a:rPr>
              <a:t> </a:t>
            </a:r>
            <a:r>
              <a:rPr lang="fa-IR" sz="2000" dirty="0" err="1">
                <a:latin typeface="Times New Roman" panose="02020603050405020304" pitchFamily="18" charset="0"/>
                <a:ea typeface="Times New Roman" panose="02020603050405020304" pitchFamily="18" charset="0"/>
                <a:cs typeface="B Zar" panose="00000400000000000000" pitchFamily="2" charset="-78"/>
              </a:rPr>
              <a:t>بهمراه</a:t>
            </a:r>
            <a:r>
              <a:rPr lang="fa-IR" sz="2000" dirty="0">
                <a:latin typeface="Times New Roman" panose="02020603050405020304" pitchFamily="18" charset="0"/>
                <a:ea typeface="Times New Roman" panose="02020603050405020304" pitchFamily="18" charset="0"/>
                <a:cs typeface="B Zar" panose="00000400000000000000" pitchFamily="2" charset="-78"/>
              </a:rPr>
              <a:t> </a:t>
            </a:r>
            <a:r>
              <a:rPr lang="fa-IR" sz="2000" dirty="0" err="1">
                <a:latin typeface="Times New Roman" panose="02020603050405020304" pitchFamily="18" charset="0"/>
                <a:ea typeface="Times New Roman" panose="02020603050405020304" pitchFamily="18" charset="0"/>
                <a:cs typeface="B Zar" panose="00000400000000000000" pitchFamily="2" charset="-78"/>
              </a:rPr>
              <a:t>انکورج</a:t>
            </a:r>
            <a:r>
              <a:rPr lang="fa-IR" sz="2000" dirty="0">
                <a:latin typeface="Times New Roman" panose="02020603050405020304" pitchFamily="18" charset="0"/>
                <a:ea typeface="Times New Roman" panose="02020603050405020304" pitchFamily="18" charset="0"/>
                <a:cs typeface="B Zar" panose="00000400000000000000" pitchFamily="2" charset="-78"/>
              </a:rPr>
              <a:t> و </a:t>
            </a:r>
            <a:r>
              <a:rPr lang="fa-IR" sz="2000" dirty="0" err="1">
                <a:latin typeface="Times New Roman" panose="02020603050405020304" pitchFamily="18" charset="0"/>
                <a:ea typeface="Times New Roman" panose="02020603050405020304" pitchFamily="18" charset="0"/>
                <a:cs typeface="B Zar" panose="00000400000000000000" pitchFamily="2" charset="-78"/>
              </a:rPr>
              <a:t>گوه</a:t>
            </a:r>
            <a:r>
              <a:rPr lang="fa-IR" sz="2000" dirty="0">
                <a:latin typeface="Times New Roman" panose="02020603050405020304" pitchFamily="18" charset="0"/>
                <a:ea typeface="Times New Roman" panose="02020603050405020304" pitchFamily="18" charset="0"/>
                <a:cs typeface="B Zar" panose="00000400000000000000" pitchFamily="2" charset="-78"/>
              </a:rPr>
              <a:t> و مجرای </a:t>
            </a:r>
            <a:r>
              <a:rPr lang="fa-IR" sz="2000" dirty="0" err="1">
                <a:latin typeface="Times New Roman" panose="02020603050405020304" pitchFamily="18" charset="0"/>
                <a:ea typeface="Times New Roman" panose="02020603050405020304" pitchFamily="18" charset="0"/>
                <a:cs typeface="B Zar" panose="00000400000000000000" pitchFamily="2" charset="-78"/>
              </a:rPr>
              <a:t>گروت</a:t>
            </a:r>
            <a:r>
              <a:rPr lang="fa-IR" sz="2000" dirty="0">
                <a:latin typeface="Times New Roman" panose="02020603050405020304" pitchFamily="18" charset="0"/>
                <a:ea typeface="Times New Roman" panose="02020603050405020304" pitchFamily="18" charset="0"/>
                <a:cs typeface="B Zar" panose="00000400000000000000" pitchFamily="2" charset="-78"/>
              </a:rPr>
              <a:t> ریزی</a:t>
            </a:r>
            <a:endParaRPr lang="en-US" sz="2000" dirty="0"/>
          </a:p>
        </p:txBody>
      </p:sp>
      <p:sp>
        <p:nvSpPr>
          <p:cNvPr id="9" name="Rectangle 4"/>
          <p:cNvSpPr>
            <a:spLocks noChangeArrowheads="1"/>
          </p:cNvSpPr>
          <p:nvPr/>
        </p:nvSpPr>
        <p:spPr bwMode="auto">
          <a:xfrm>
            <a:off x="7023652" y="4439477"/>
            <a:ext cx="1860434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525" y="662609"/>
            <a:ext cx="2392245" cy="263845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a:spLocks noChangeArrowheads="1"/>
          </p:cNvSpPr>
          <p:nvPr/>
        </p:nvSpPr>
        <p:spPr bwMode="auto">
          <a:xfrm flipV="1">
            <a:off x="901147" y="4368105"/>
            <a:ext cx="1555611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729" y="3800531"/>
            <a:ext cx="2491409" cy="2819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7707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3577" y="397557"/>
            <a:ext cx="3639534" cy="292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714" y="372624"/>
            <a:ext cx="3776165" cy="28962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86366" y="3324437"/>
            <a:ext cx="9929612" cy="400110"/>
          </a:xfrm>
          <a:prstGeom prst="rect">
            <a:avLst/>
          </a:prstGeom>
        </p:spPr>
        <p:txBody>
          <a:bodyPr wrap="square">
            <a:spAutoFit/>
          </a:bodyPr>
          <a:lstStyle/>
          <a:p>
            <a:r>
              <a:rPr lang="fa-IR" dirty="0">
                <a:latin typeface="Times New Roman" panose="02020603050405020304" pitchFamily="18" charset="0"/>
                <a:ea typeface="Times New Roman" panose="02020603050405020304" pitchFamily="18" charset="0"/>
                <a:cs typeface="B Zar" panose="00000400000000000000" pitchFamily="2" charset="-78"/>
              </a:rPr>
              <a:t>نمو</a:t>
            </a:r>
            <a:r>
              <a:rPr lang="fa-IR" sz="2000" dirty="0">
                <a:latin typeface="Times New Roman" panose="02020603050405020304" pitchFamily="18" charset="0"/>
                <a:ea typeface="Times New Roman" panose="02020603050405020304" pitchFamily="18" charset="0"/>
                <a:cs typeface="B Zar" panose="00000400000000000000" pitchFamily="2" charset="-78"/>
              </a:rPr>
              <a:t>نه ای از </a:t>
            </a:r>
            <a:r>
              <a:rPr lang="fa-IR" sz="2000" dirty="0" err="1">
                <a:latin typeface="Times New Roman" panose="02020603050405020304" pitchFamily="18" charset="0"/>
                <a:ea typeface="Times New Roman" panose="02020603050405020304" pitchFamily="18" charset="0"/>
                <a:cs typeface="B Zar" panose="00000400000000000000" pitchFamily="2" charset="-78"/>
              </a:rPr>
              <a:t>انکورج</a:t>
            </a:r>
            <a:r>
              <a:rPr lang="fa-IR" sz="2000" dirty="0">
                <a:latin typeface="Times New Roman" panose="02020603050405020304" pitchFamily="18" charset="0"/>
                <a:ea typeface="Times New Roman" panose="02020603050405020304" pitchFamily="18" charset="0"/>
                <a:cs typeface="B Zar" panose="00000400000000000000" pitchFamily="2" charset="-78"/>
              </a:rPr>
              <a:t> مولتی که تعداد زیادی </a:t>
            </a:r>
            <a:r>
              <a:rPr lang="fa-IR" sz="2000" dirty="0" err="1">
                <a:latin typeface="Times New Roman" panose="02020603050405020304" pitchFamily="18" charset="0"/>
                <a:ea typeface="Times New Roman" panose="02020603050405020304" pitchFamily="18" charset="0"/>
                <a:cs typeface="B Zar" panose="00000400000000000000" pitchFamily="2" charset="-78"/>
              </a:rPr>
              <a:t>استرند</a:t>
            </a:r>
            <a:r>
              <a:rPr lang="fa-IR" sz="2000" dirty="0">
                <a:latin typeface="Times New Roman" panose="02020603050405020304" pitchFamily="18" charset="0"/>
                <a:ea typeface="Times New Roman" panose="02020603050405020304" pitchFamily="18" charset="0"/>
                <a:cs typeface="B Zar" panose="00000400000000000000" pitchFamily="2" charset="-78"/>
              </a:rPr>
              <a:t> از آن عبور می کنند و بیشتر در تیر های پس کشیده و پل سازی استفاده می شود</a:t>
            </a:r>
            <a:endParaRPr lang="en-US" sz="2000" dirty="0"/>
          </a:p>
        </p:txBody>
      </p:sp>
      <p:sp>
        <p:nvSpPr>
          <p:cNvPr id="6" name="Rectangle 6"/>
          <p:cNvSpPr>
            <a:spLocks noChangeArrowheads="1"/>
          </p:cNvSpPr>
          <p:nvPr/>
        </p:nvSpPr>
        <p:spPr bwMode="auto">
          <a:xfrm>
            <a:off x="882441" y="449472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441" y="3872464"/>
            <a:ext cx="4990391" cy="272085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872832" y="5683698"/>
            <a:ext cx="4061138" cy="707886"/>
          </a:xfrm>
          <a:prstGeom prst="rect">
            <a:avLst/>
          </a:prstGeom>
        </p:spPr>
        <p:txBody>
          <a:bodyPr wrap="square">
            <a:spAutoFit/>
          </a:bodyPr>
          <a:lstStyle/>
          <a:p>
            <a:pPr algn="r" rtl="1"/>
            <a:r>
              <a:rPr lang="fa-IR" sz="2000" dirty="0" err="1">
                <a:latin typeface="Times New Roman" panose="02020603050405020304" pitchFamily="18" charset="0"/>
                <a:ea typeface="Times New Roman" panose="02020603050405020304" pitchFamily="18" charset="0"/>
                <a:cs typeface="B Zar" panose="00000400000000000000" pitchFamily="2" charset="-78"/>
              </a:rPr>
              <a:t>درپوش</a:t>
            </a:r>
            <a:r>
              <a:rPr lang="fa-IR" sz="2000" dirty="0">
                <a:latin typeface="Times New Roman" panose="02020603050405020304" pitchFamily="18" charset="0"/>
                <a:ea typeface="Times New Roman" panose="02020603050405020304" pitchFamily="18" charset="0"/>
                <a:cs typeface="B Zar" panose="00000400000000000000" pitchFamily="2" charset="-78"/>
              </a:rPr>
              <a:t> یا (</a:t>
            </a:r>
            <a:r>
              <a:rPr lang="en-US" sz="2000" dirty="0">
                <a:latin typeface="Times New Roman" panose="02020603050405020304" pitchFamily="18" charset="0"/>
                <a:ea typeface="Times New Roman" panose="02020603050405020304" pitchFamily="18" charset="0"/>
                <a:cs typeface="B Zar" panose="00000400000000000000" pitchFamily="2" charset="-78"/>
              </a:rPr>
              <a:t>cap</a:t>
            </a:r>
            <a:r>
              <a:rPr lang="fa-IR" sz="2000" dirty="0">
                <a:latin typeface="Times New Roman" panose="02020603050405020304" pitchFamily="18" charset="0"/>
                <a:ea typeface="Times New Roman" panose="02020603050405020304" pitchFamily="18" charset="0"/>
                <a:cs typeface="B Zar" panose="00000400000000000000" pitchFamily="2" charset="-78"/>
              </a:rPr>
              <a:t>)  برای </a:t>
            </a:r>
            <a:r>
              <a:rPr lang="fa-IR" sz="2000" dirty="0" err="1">
                <a:latin typeface="Times New Roman" panose="02020603050405020304" pitchFamily="18" charset="0"/>
                <a:ea typeface="Times New Roman" panose="02020603050405020304" pitchFamily="18" charset="0"/>
                <a:cs typeface="B Zar" panose="00000400000000000000" pitchFamily="2" charset="-78"/>
              </a:rPr>
              <a:t>پرشدن</a:t>
            </a:r>
            <a:r>
              <a:rPr lang="fa-IR" sz="2000" dirty="0">
                <a:latin typeface="Times New Roman" panose="02020603050405020304" pitchFamily="18" charset="0"/>
                <a:ea typeface="Times New Roman" panose="02020603050405020304" pitchFamily="18" charset="0"/>
                <a:cs typeface="B Zar" panose="00000400000000000000" pitchFamily="2" charset="-78"/>
              </a:rPr>
              <a:t> </a:t>
            </a:r>
            <a:r>
              <a:rPr lang="fa-IR" sz="2000" dirty="0" err="1">
                <a:latin typeface="Times New Roman" panose="02020603050405020304" pitchFamily="18" charset="0"/>
                <a:ea typeface="Times New Roman" panose="02020603050405020304" pitchFamily="18" charset="0"/>
                <a:cs typeface="B Zar" panose="00000400000000000000" pitchFamily="2" charset="-78"/>
              </a:rPr>
              <a:t>گروت</a:t>
            </a:r>
            <a:r>
              <a:rPr lang="fa-IR" sz="2000" dirty="0">
                <a:latin typeface="Times New Roman" panose="02020603050405020304" pitchFamily="18" charset="0"/>
                <a:ea typeface="Times New Roman" panose="02020603050405020304" pitchFamily="18" charset="0"/>
                <a:cs typeface="B Zar" panose="00000400000000000000" pitchFamily="2" charset="-78"/>
              </a:rPr>
              <a:t> و محافظت از </a:t>
            </a:r>
            <a:r>
              <a:rPr lang="fa-IR" sz="2000" dirty="0" err="1">
                <a:latin typeface="Times New Roman" panose="02020603050405020304" pitchFamily="18" charset="0"/>
                <a:ea typeface="Times New Roman" panose="02020603050405020304" pitchFamily="18" charset="0"/>
                <a:cs typeface="B Zar" panose="00000400000000000000" pitchFamily="2" charset="-78"/>
              </a:rPr>
              <a:t>انکورج</a:t>
            </a:r>
            <a:r>
              <a:rPr lang="fa-IR" sz="2000" dirty="0">
                <a:latin typeface="Times New Roman" panose="02020603050405020304" pitchFamily="18" charset="0"/>
                <a:ea typeface="Times New Roman" panose="02020603050405020304" pitchFamily="18" charset="0"/>
                <a:cs typeface="B Zar" panose="00000400000000000000" pitchFamily="2" charset="-78"/>
              </a:rPr>
              <a:t> و </a:t>
            </a:r>
            <a:r>
              <a:rPr lang="fa-IR" sz="2000" dirty="0" err="1">
                <a:latin typeface="Times New Roman" panose="02020603050405020304" pitchFamily="18" charset="0"/>
                <a:ea typeface="Times New Roman" panose="02020603050405020304" pitchFamily="18" charset="0"/>
                <a:cs typeface="B Zar" panose="00000400000000000000" pitchFamily="2" charset="-78"/>
              </a:rPr>
              <a:t>استرندها</a:t>
            </a:r>
            <a:r>
              <a:rPr lang="fa-IR" sz="2000" dirty="0">
                <a:latin typeface="Times New Roman" panose="02020603050405020304" pitchFamily="18" charset="0"/>
                <a:ea typeface="Times New Roman" panose="02020603050405020304" pitchFamily="18" charset="0"/>
                <a:cs typeface="B Zar" panose="00000400000000000000" pitchFamily="2" charset="-78"/>
              </a:rPr>
              <a:t> در برابر خوردگی</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844274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3491" y="183446"/>
            <a:ext cx="3626849" cy="2660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p:cNvSpPr>
            <a:spLocks noChangeArrowheads="1"/>
          </p:cNvSpPr>
          <p:nvPr/>
        </p:nvSpPr>
        <p:spPr bwMode="auto">
          <a:xfrm>
            <a:off x="1236372" y="360642"/>
            <a:ext cx="1234729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6372" y="183446"/>
            <a:ext cx="3636338" cy="26608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919962" y="3021495"/>
            <a:ext cx="3980578" cy="400110"/>
          </a:xfrm>
          <a:prstGeom prst="rect">
            <a:avLst/>
          </a:prstGeom>
        </p:spPr>
        <p:txBody>
          <a:bodyPr wrap="none">
            <a:spAutoFit/>
          </a:bodyPr>
          <a:lstStyle/>
          <a:p>
            <a:pPr algn="r" rtl="1"/>
            <a:r>
              <a:rPr lang="fa-IR" sz="2000" dirty="0">
                <a:latin typeface="Times New Roman" panose="02020603050405020304" pitchFamily="18" charset="0"/>
                <a:ea typeface="Times New Roman" panose="02020603050405020304" pitchFamily="18" charset="0"/>
                <a:cs typeface="B Zar" panose="00000400000000000000" pitchFamily="2" charset="-78"/>
              </a:rPr>
              <a:t>نمونه ای از </a:t>
            </a:r>
            <a:r>
              <a:rPr lang="fa-IR" sz="2000" dirty="0" err="1">
                <a:latin typeface="Times New Roman" panose="02020603050405020304" pitchFamily="18" charset="0"/>
                <a:ea typeface="Times New Roman" panose="02020603050405020304" pitchFamily="18" charset="0"/>
                <a:cs typeface="B Zar" panose="00000400000000000000" pitchFamily="2" charset="-78"/>
              </a:rPr>
              <a:t>داکت</a:t>
            </a:r>
            <a:r>
              <a:rPr lang="fa-IR" sz="2000" dirty="0">
                <a:latin typeface="Times New Roman" panose="02020603050405020304" pitchFamily="18" charset="0"/>
                <a:ea typeface="Times New Roman" panose="02020603050405020304" pitchFamily="18" charset="0"/>
                <a:cs typeface="B Zar" panose="00000400000000000000" pitchFamily="2" charset="-78"/>
              </a:rPr>
              <a:t> های پلاستیکی در روش چسبیده</a:t>
            </a:r>
            <a:endParaRPr lang="en-US" sz="2000" dirty="0">
              <a:effectLst/>
              <a:latin typeface="Times New Roman" panose="02020603050405020304" pitchFamily="18" charset="0"/>
              <a:ea typeface="Times New Roman" panose="02020603050405020304" pitchFamily="18" charset="0"/>
            </a:endParaRPr>
          </a:p>
        </p:txBody>
      </p:sp>
      <p:pic>
        <p:nvPicPr>
          <p:cNvPr id="92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782" y="3598801"/>
            <a:ext cx="10302314" cy="2457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067439" y="6200854"/>
            <a:ext cx="3685624" cy="400110"/>
          </a:xfrm>
          <a:prstGeom prst="rect">
            <a:avLst/>
          </a:prstGeom>
        </p:spPr>
        <p:txBody>
          <a:bodyPr wrap="none">
            <a:spAutoFit/>
          </a:bodyPr>
          <a:lstStyle/>
          <a:p>
            <a:r>
              <a:rPr lang="fa-IR" sz="2000" dirty="0">
                <a:latin typeface="Times New Roman" panose="02020603050405020304" pitchFamily="18" charset="0"/>
                <a:ea typeface="Times New Roman" panose="02020603050405020304" pitchFamily="18" charset="0"/>
                <a:cs typeface="B Zar" panose="00000400000000000000" pitchFamily="2" charset="-78"/>
              </a:rPr>
              <a:t>نمونه ای از </a:t>
            </a:r>
            <a:r>
              <a:rPr lang="fa-IR" sz="2000" dirty="0" err="1">
                <a:latin typeface="Times New Roman" panose="02020603050405020304" pitchFamily="18" charset="0"/>
                <a:ea typeface="Times New Roman" panose="02020603050405020304" pitchFamily="18" charset="0"/>
                <a:cs typeface="B Zar" panose="00000400000000000000" pitchFamily="2" charset="-78"/>
              </a:rPr>
              <a:t>داکت</a:t>
            </a:r>
            <a:r>
              <a:rPr lang="fa-IR" sz="2000" dirty="0">
                <a:latin typeface="Times New Roman" panose="02020603050405020304" pitchFamily="18" charset="0"/>
                <a:ea typeface="Times New Roman" panose="02020603050405020304" pitchFamily="18" charset="0"/>
                <a:cs typeface="B Zar" panose="00000400000000000000" pitchFamily="2" charset="-78"/>
              </a:rPr>
              <a:t>  های فلزی در روش چسبیده</a:t>
            </a:r>
            <a:endParaRPr lang="en-US" sz="2000" dirty="0"/>
          </a:p>
        </p:txBody>
      </p:sp>
    </p:spTree>
    <p:extLst>
      <p:ext uri="{BB962C8B-B14F-4D97-AF65-F5344CB8AC3E}">
        <p14:creationId xmlns:p14="http://schemas.microsoft.com/office/powerpoint/2010/main" val="29023419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08337" y="244697"/>
            <a:ext cx="1540122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937" y="132551"/>
            <a:ext cx="3941306" cy="38938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p:cNvSpPr>
            <a:spLocks noChangeArrowheads="1"/>
          </p:cNvSpPr>
          <p:nvPr/>
        </p:nvSpPr>
        <p:spPr bwMode="auto">
          <a:xfrm>
            <a:off x="5565912" y="636103"/>
            <a:ext cx="1885668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4365" y="159284"/>
            <a:ext cx="4896345" cy="377921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732104" y="3643101"/>
            <a:ext cx="6096000" cy="677108"/>
          </a:xfrm>
          <a:prstGeom prst="rect">
            <a:avLst/>
          </a:prstGeom>
        </p:spPr>
        <p:txBody>
          <a:bodyPr>
            <a:spAutoFit/>
          </a:bodyPr>
          <a:lstStyle/>
          <a:p>
            <a:pPr algn="r" rtl="1"/>
            <a:r>
              <a:rPr lang="fa-IR" dirty="0">
                <a:latin typeface="Times New Roman" panose="02020603050405020304" pitchFamily="18" charset="0"/>
                <a:ea typeface="Times New Roman" panose="02020603050405020304" pitchFamily="18" charset="0"/>
                <a:cs typeface="B Zar" panose="00000400000000000000" pitchFamily="2" charset="-78"/>
              </a:rPr>
              <a:t> </a:t>
            </a:r>
            <a:endParaRPr lang="en-US" sz="2800" dirty="0">
              <a:latin typeface="Times New Roman" panose="02020603050405020304" pitchFamily="18" charset="0"/>
              <a:ea typeface="Times New Roman" panose="02020603050405020304" pitchFamily="18" charset="0"/>
            </a:endParaRPr>
          </a:p>
          <a:p>
            <a:r>
              <a:rPr lang="fa-IR" sz="2000" dirty="0">
                <a:latin typeface="Times New Roman" panose="02020603050405020304" pitchFamily="18" charset="0"/>
                <a:ea typeface="Times New Roman" panose="02020603050405020304" pitchFamily="18" charset="0"/>
                <a:cs typeface="B Zar" panose="00000400000000000000" pitchFamily="2" charset="-78"/>
              </a:rPr>
              <a:t>                  کابل های نچسبیده</a:t>
            </a:r>
            <a:endParaRPr lang="en-US" sz="2000" dirty="0"/>
          </a:p>
        </p:txBody>
      </p:sp>
      <p:sp>
        <p:nvSpPr>
          <p:cNvPr id="10" name="Rectangle 9"/>
          <p:cNvSpPr/>
          <p:nvPr/>
        </p:nvSpPr>
        <p:spPr>
          <a:xfrm>
            <a:off x="2143571" y="3938502"/>
            <a:ext cx="1532792" cy="400110"/>
          </a:xfrm>
          <a:prstGeom prst="rect">
            <a:avLst/>
          </a:prstGeom>
        </p:spPr>
        <p:txBody>
          <a:bodyPr wrap="none">
            <a:spAutoFit/>
          </a:bodyPr>
          <a:lstStyle/>
          <a:p>
            <a:r>
              <a:rPr lang="fa-IR" sz="2000" dirty="0">
                <a:latin typeface="Times New Roman" panose="02020603050405020304" pitchFamily="18" charset="0"/>
                <a:ea typeface="Times New Roman" panose="02020603050405020304" pitchFamily="18" charset="0"/>
                <a:cs typeface="B Zar" panose="00000400000000000000" pitchFamily="2" charset="-78"/>
              </a:rPr>
              <a:t>کابل های چسبیده</a:t>
            </a:r>
            <a:endParaRPr lang="en-US" sz="2000" dirty="0"/>
          </a:p>
        </p:txBody>
      </p:sp>
      <p:sp>
        <p:nvSpPr>
          <p:cNvPr id="11" name="Rectangle 8"/>
          <p:cNvSpPr>
            <a:spLocks noChangeArrowheads="1"/>
          </p:cNvSpPr>
          <p:nvPr/>
        </p:nvSpPr>
        <p:spPr bwMode="auto">
          <a:xfrm>
            <a:off x="265043" y="432020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4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043" y="4615609"/>
            <a:ext cx="5708105" cy="197993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9"/>
          <p:cNvSpPr>
            <a:spLocks noChangeArrowheads="1"/>
          </p:cNvSpPr>
          <p:nvPr/>
        </p:nvSpPr>
        <p:spPr bwMode="auto">
          <a:xfrm>
            <a:off x="5973148" y="4540393"/>
            <a:ext cx="6078583" cy="16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1" eaLnBrk="0" fontAlgn="base" latinLnBrk="0" hangingPunct="0">
              <a:lnSpc>
                <a:spcPct val="100000"/>
              </a:lnSpc>
              <a:spcBef>
                <a:spcPct val="0"/>
              </a:spcBef>
              <a:spcAft>
                <a:spcPct val="0"/>
              </a:spcAft>
              <a:buClrTx/>
              <a:buSzTx/>
              <a:buFontTx/>
              <a:buNone/>
              <a:tabLst/>
            </a:pPr>
            <a:r>
              <a:rPr kumimoji="0" lang="fa-IR" altLang="en-US" sz="20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B Zar" panose="00000400000000000000" pitchFamily="2" charset="-78"/>
              </a:rPr>
              <a:t>استرند</a:t>
            </a:r>
            <a:r>
              <a:rPr kumimoji="0" lang="fa-IR"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B Zar" panose="00000400000000000000" pitchFamily="2" charset="-78"/>
              </a:rPr>
              <a:t> ها معمولا 7 رشته ای می باشند معمولا با قطر 0.5 و 0.6 ( 0.5  اینچ  با سطح مقطع 0.99 میلیمتر مربع می باشد زیرا قطر یک </a:t>
            </a:r>
            <a:r>
              <a:rPr kumimoji="0" lang="fa-IR" altLang="en-US" sz="20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B Zar" panose="00000400000000000000" pitchFamily="2" charset="-78"/>
              </a:rPr>
              <a:t>استرند</a:t>
            </a:r>
            <a:r>
              <a:rPr kumimoji="0" lang="fa-IR"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B Zar" panose="00000400000000000000" pitchFamily="2" charset="-78"/>
              </a:rPr>
              <a:t> </a:t>
            </a:r>
            <a:r>
              <a:rPr kumimoji="0" lang="fa-IR" altLang="en-US" sz="20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B Zar" panose="00000400000000000000" pitchFamily="2" charset="-78"/>
              </a:rPr>
              <a:t>توپر</a:t>
            </a:r>
            <a:r>
              <a:rPr kumimoji="0" lang="fa-IR"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B Zar" panose="00000400000000000000" pitchFamily="2" charset="-78"/>
              </a:rPr>
              <a:t> </a:t>
            </a:r>
            <a:r>
              <a:rPr kumimoji="0" lang="fa-IR" altLang="en-US" sz="20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B Zar" panose="00000400000000000000" pitchFamily="2" charset="-78"/>
              </a:rPr>
              <a:t>نمی</a:t>
            </a:r>
            <a:r>
              <a:rPr kumimoji="0" lang="fa-IR"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B Zar" panose="00000400000000000000" pitchFamily="2" charset="-78"/>
              </a:rPr>
              <a:t> باشد و سیم ها بدور هم پیچیده شده </a:t>
            </a:r>
            <a:r>
              <a:rPr kumimoji="0" lang="fa-IR" altLang="en-US" sz="20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B Zar" panose="00000400000000000000" pitchFamily="2" charset="-78"/>
              </a:rPr>
              <a:t>اند</a:t>
            </a:r>
            <a:r>
              <a:rPr kumimoji="0" lang="fa-IR"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B Zar" panose="00000400000000000000" pitchFamily="2" charset="-78"/>
              </a:rPr>
              <a:t>) </a:t>
            </a:r>
            <a:r>
              <a:rPr kumimoji="0" lang="fa-IR" altLang="en-US" sz="20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B Zar" panose="00000400000000000000" pitchFamily="2" charset="-78"/>
              </a:rPr>
              <a:t>استرند</a:t>
            </a:r>
            <a:r>
              <a:rPr kumimoji="0" lang="fa-IR"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B Zar" panose="00000400000000000000" pitchFamily="2" charset="-78"/>
              </a:rPr>
              <a:t> ها </a:t>
            </a:r>
            <a:r>
              <a:rPr kumimoji="0" lang="fa-IR" altLang="en-US" sz="20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B Zar" panose="00000400000000000000" pitchFamily="2" charset="-78"/>
              </a:rPr>
              <a:t>مدول</a:t>
            </a:r>
            <a:r>
              <a:rPr kumimoji="0" lang="fa-IR"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B Zar" panose="00000400000000000000" pitchFamily="2" charset="-78"/>
              </a:rPr>
              <a:t> </a:t>
            </a:r>
            <a:r>
              <a:rPr kumimoji="0" lang="fa-IR" altLang="en-US" sz="20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B Zar" panose="00000400000000000000" pitchFamily="2" charset="-78"/>
              </a:rPr>
              <a:t>الاستسیته</a:t>
            </a:r>
            <a:r>
              <a:rPr kumimoji="0" lang="fa-IR"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B Zar" panose="00000400000000000000" pitchFamily="2" charset="-78"/>
              </a:rPr>
              <a:t> و ضریب </a:t>
            </a:r>
            <a:r>
              <a:rPr kumimoji="0" lang="fa-IR" altLang="en-US" sz="20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B Zar" panose="00000400000000000000" pitchFamily="2" charset="-78"/>
              </a:rPr>
              <a:t>انساط</a:t>
            </a:r>
            <a:r>
              <a:rPr kumimoji="0" lang="fa-IR"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B Zar" panose="00000400000000000000" pitchFamily="2" charset="-78"/>
              </a:rPr>
              <a:t> حرارتی یکسانی با فولاد های معمولی دارند اما مقاومت تسلیم و نهایی بالایی تا حدود 3 تا</a:t>
            </a:r>
            <a:r>
              <a:rPr kumimoji="0" lang="fa-IR" altLang="en-US" sz="2000" b="0" i="0" u="none" strike="noStrike" cap="none" normalizeH="0" dirty="0">
                <a:ln>
                  <a:noFill/>
                </a:ln>
                <a:solidFill>
                  <a:schemeClr val="tx1"/>
                </a:solidFill>
                <a:effectLst/>
                <a:latin typeface="Arial" panose="020B0604020202020204" pitchFamily="34" charset="0"/>
                <a:ea typeface="Times New Roman" panose="02020603050405020304" pitchFamily="18" charset="0"/>
                <a:cs typeface="B Zar" panose="00000400000000000000" pitchFamily="2" charset="-78"/>
              </a:rPr>
              <a:t> 4 </a:t>
            </a:r>
            <a:r>
              <a:rPr kumimoji="0" lang="fa-IR"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B Zar" panose="00000400000000000000" pitchFamily="2" charset="-78"/>
              </a:rPr>
              <a:t> برابر دارند.</a:t>
            </a:r>
            <a:endParaRPr kumimoji="0" lang="fa-IR" alt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26964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1906" y="272045"/>
            <a:ext cx="4729526" cy="2506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723" y="302655"/>
            <a:ext cx="4518615" cy="2445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592687" y="2999630"/>
            <a:ext cx="8568745" cy="400110"/>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cs typeface="B Zar" panose="00000400000000000000" pitchFamily="2" charset="-78"/>
              </a:rPr>
              <a:t> </a:t>
            </a:r>
            <a:r>
              <a:rPr lang="fa-IR" sz="2000" dirty="0">
                <a:latin typeface="Times New Roman" panose="02020603050405020304" pitchFamily="18" charset="0"/>
                <a:ea typeface="Times New Roman" panose="02020603050405020304" pitchFamily="18" charset="0"/>
                <a:cs typeface="B Zar" panose="00000400000000000000" pitchFamily="2" charset="-78"/>
              </a:rPr>
              <a:t>قرار گیری </a:t>
            </a:r>
            <a:r>
              <a:rPr lang="fa-IR" sz="2000" dirty="0" err="1">
                <a:latin typeface="Times New Roman" panose="02020603050405020304" pitchFamily="18" charset="0"/>
                <a:ea typeface="Times New Roman" panose="02020603050405020304" pitchFamily="18" charset="0"/>
                <a:cs typeface="B Zar" panose="00000400000000000000" pitchFamily="2" charset="-78"/>
              </a:rPr>
              <a:t>استرند</a:t>
            </a:r>
            <a:r>
              <a:rPr lang="fa-IR" sz="2000" dirty="0">
                <a:latin typeface="Times New Roman" panose="02020603050405020304" pitchFamily="18" charset="0"/>
                <a:ea typeface="Times New Roman" panose="02020603050405020304" pitchFamily="18" charset="0"/>
                <a:cs typeface="B Zar" panose="00000400000000000000" pitchFamily="2" charset="-78"/>
              </a:rPr>
              <a:t> درون </a:t>
            </a:r>
            <a:r>
              <a:rPr lang="fa-IR" sz="2000" dirty="0" err="1">
                <a:latin typeface="Times New Roman" panose="02020603050405020304" pitchFamily="18" charset="0"/>
                <a:ea typeface="Times New Roman" panose="02020603050405020304" pitchFamily="18" charset="0"/>
                <a:cs typeface="B Zar" panose="00000400000000000000" pitchFamily="2" charset="-78"/>
              </a:rPr>
              <a:t>داکت</a:t>
            </a:r>
            <a:r>
              <a:rPr lang="fa-IR" sz="2000" dirty="0">
                <a:latin typeface="Times New Roman" panose="02020603050405020304" pitchFamily="18" charset="0"/>
                <a:ea typeface="Times New Roman" panose="02020603050405020304" pitchFamily="18" charset="0"/>
                <a:cs typeface="B Zar" panose="00000400000000000000" pitchFamily="2" charset="-78"/>
              </a:rPr>
              <a:t> که به مجموع </a:t>
            </a:r>
            <a:r>
              <a:rPr lang="fa-IR" sz="2000" dirty="0" err="1">
                <a:latin typeface="Times New Roman" panose="02020603050405020304" pitchFamily="18" charset="0"/>
                <a:ea typeface="Times New Roman" panose="02020603050405020304" pitchFamily="18" charset="0"/>
                <a:cs typeface="B Zar" panose="00000400000000000000" pitchFamily="2" charset="-78"/>
              </a:rPr>
              <a:t>استرند</a:t>
            </a:r>
            <a:r>
              <a:rPr lang="fa-IR" sz="2000" dirty="0">
                <a:latin typeface="Times New Roman" panose="02020603050405020304" pitchFamily="18" charset="0"/>
                <a:ea typeface="Times New Roman" panose="02020603050405020304" pitchFamily="18" charset="0"/>
                <a:cs typeface="B Zar" panose="00000400000000000000" pitchFamily="2" charset="-78"/>
              </a:rPr>
              <a:t> ها داخل یک </a:t>
            </a:r>
            <a:r>
              <a:rPr lang="fa-IR" sz="2000" dirty="0" err="1">
                <a:latin typeface="Times New Roman" panose="02020603050405020304" pitchFamily="18" charset="0"/>
                <a:ea typeface="Times New Roman" panose="02020603050405020304" pitchFamily="18" charset="0"/>
                <a:cs typeface="B Zar" panose="00000400000000000000" pitchFamily="2" charset="-78"/>
              </a:rPr>
              <a:t>داکت</a:t>
            </a:r>
            <a:r>
              <a:rPr lang="fa-IR" sz="2000" dirty="0">
                <a:latin typeface="Times New Roman" panose="02020603050405020304" pitchFamily="18" charset="0"/>
                <a:ea typeface="Times New Roman" panose="02020603050405020304" pitchFamily="18" charset="0"/>
                <a:cs typeface="B Zar" panose="00000400000000000000" pitchFamily="2" charset="-78"/>
              </a:rPr>
              <a:t> </a:t>
            </a:r>
            <a:r>
              <a:rPr lang="fa-IR" sz="2000" dirty="0" err="1">
                <a:latin typeface="Times New Roman" panose="02020603050405020304" pitchFamily="18" charset="0"/>
                <a:ea typeface="Times New Roman" panose="02020603050405020304" pitchFamily="18" charset="0"/>
                <a:cs typeface="B Zar" panose="00000400000000000000" pitchFamily="2" charset="-78"/>
              </a:rPr>
              <a:t>تاندون</a:t>
            </a:r>
            <a:r>
              <a:rPr lang="fa-IR" sz="2000" dirty="0">
                <a:latin typeface="Times New Roman" panose="02020603050405020304" pitchFamily="18" charset="0"/>
                <a:ea typeface="Times New Roman" panose="02020603050405020304" pitchFamily="18" charset="0"/>
                <a:cs typeface="B Zar" panose="00000400000000000000" pitchFamily="2" charset="-78"/>
              </a:rPr>
              <a:t> می گویند (در روش چسبیده)</a:t>
            </a:r>
            <a:endParaRPr lang="en-US" sz="2000" dirty="0"/>
          </a:p>
        </p:txBody>
      </p:sp>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196" y="3805863"/>
            <a:ext cx="4477142" cy="2800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101338" y="4457550"/>
            <a:ext cx="6096000" cy="1938992"/>
          </a:xfrm>
          <a:prstGeom prst="rect">
            <a:avLst/>
          </a:prstGeom>
        </p:spPr>
        <p:txBody>
          <a:bodyPr>
            <a:spAutoFit/>
          </a:bodyPr>
          <a:lstStyle/>
          <a:p>
            <a:pPr algn="just" rtl="1"/>
            <a:r>
              <a:rPr lang="fa-IR" sz="2000" dirty="0" err="1">
                <a:latin typeface="Times New Roman" panose="02020603050405020304" pitchFamily="18" charset="0"/>
                <a:ea typeface="Times New Roman" panose="02020603050405020304" pitchFamily="18" charset="0"/>
                <a:cs typeface="B Zar" panose="00000400000000000000" pitchFamily="2" charset="-78"/>
              </a:rPr>
              <a:t>استرند</a:t>
            </a:r>
            <a:r>
              <a:rPr lang="fa-IR" sz="2000" dirty="0">
                <a:latin typeface="Times New Roman" panose="02020603050405020304" pitchFamily="18" charset="0"/>
                <a:ea typeface="Times New Roman" panose="02020603050405020304" pitchFamily="18" charset="0"/>
                <a:cs typeface="B Zar" panose="00000400000000000000" pitchFamily="2" charset="-78"/>
              </a:rPr>
              <a:t> درون یک روکش پلاستیکی بنام </a:t>
            </a:r>
            <a:r>
              <a:rPr lang="en-US" sz="2000" dirty="0">
                <a:latin typeface="Times New Roman" panose="02020603050405020304" pitchFamily="18" charset="0"/>
                <a:ea typeface="Times New Roman" panose="02020603050405020304" pitchFamily="18" charset="0"/>
                <a:cs typeface="B Zar" panose="00000400000000000000" pitchFamily="2" charset="-78"/>
              </a:rPr>
              <a:t>sheath </a:t>
            </a:r>
            <a:r>
              <a:rPr lang="fa-IR" sz="2000" dirty="0">
                <a:latin typeface="Times New Roman" panose="02020603050405020304" pitchFamily="18" charset="0"/>
                <a:ea typeface="Times New Roman" panose="02020603050405020304" pitchFamily="18" charset="0"/>
                <a:cs typeface="B Zar" panose="00000400000000000000" pitchFamily="2" charset="-78"/>
              </a:rPr>
              <a:t> قرار دارد و اطراف آن گریس می باشد.</a:t>
            </a:r>
            <a:r>
              <a:rPr lang="en-US" sz="2000" dirty="0">
                <a:latin typeface="Times New Roman" panose="02020603050405020304" pitchFamily="18" charset="0"/>
                <a:ea typeface="Times New Roman" panose="02020603050405020304" pitchFamily="18" charset="0"/>
                <a:cs typeface="B Zar" panose="00000400000000000000" pitchFamily="2" charset="-78"/>
              </a:rPr>
              <a:t> </a:t>
            </a:r>
            <a:endParaRPr lang="fa-IR" sz="2000" dirty="0">
              <a:latin typeface="Times New Roman" panose="02020603050405020304" pitchFamily="18" charset="0"/>
              <a:ea typeface="Times New Roman" panose="02020603050405020304" pitchFamily="18" charset="0"/>
              <a:cs typeface="B Zar" panose="00000400000000000000" pitchFamily="2" charset="-78"/>
            </a:endParaRPr>
          </a:p>
          <a:p>
            <a:pPr algn="just" rtl="1"/>
            <a:r>
              <a:rPr lang="en-US" sz="2000" dirty="0">
                <a:latin typeface="Times New Roman" panose="02020603050405020304" pitchFamily="18" charset="0"/>
                <a:ea typeface="Times New Roman" panose="02020603050405020304" pitchFamily="18" charset="0"/>
                <a:cs typeface="B Zar" panose="00000400000000000000" pitchFamily="2" charset="-78"/>
              </a:rPr>
              <a:t> </a:t>
            </a:r>
            <a:endParaRPr lang="fa-IR" sz="2000" dirty="0">
              <a:latin typeface="Times New Roman" panose="02020603050405020304" pitchFamily="18" charset="0"/>
              <a:ea typeface="Times New Roman" panose="02020603050405020304" pitchFamily="18" charset="0"/>
              <a:cs typeface="B Zar" panose="00000400000000000000" pitchFamily="2" charset="-78"/>
            </a:endParaRPr>
          </a:p>
          <a:p>
            <a:pPr algn="just" rtl="1"/>
            <a:r>
              <a:rPr lang="en-US" sz="2000" dirty="0">
                <a:latin typeface="Times New Roman" panose="02020603050405020304" pitchFamily="18" charset="0"/>
                <a:ea typeface="Times New Roman" panose="02020603050405020304" pitchFamily="18" charset="0"/>
                <a:cs typeface="B Zar" panose="00000400000000000000" pitchFamily="2" charset="-78"/>
              </a:rPr>
              <a:t>   </a:t>
            </a:r>
            <a:endParaRPr lang="fa-IR" sz="2000" dirty="0">
              <a:latin typeface="Times New Roman" panose="02020603050405020304" pitchFamily="18" charset="0"/>
              <a:ea typeface="Times New Roman" panose="02020603050405020304" pitchFamily="18" charset="0"/>
              <a:cs typeface="B Zar" panose="00000400000000000000" pitchFamily="2" charset="-78"/>
            </a:endParaRPr>
          </a:p>
          <a:p>
            <a:pPr algn="just" rtl="1"/>
            <a:r>
              <a:rPr lang="fa-IR" sz="2000" dirty="0">
                <a:latin typeface="Times New Roman" panose="02020603050405020304" pitchFamily="18" charset="0"/>
                <a:ea typeface="Times New Roman" panose="02020603050405020304" pitchFamily="18" charset="0"/>
                <a:cs typeface="B Zar" panose="00000400000000000000" pitchFamily="2" charset="-78"/>
              </a:rPr>
              <a:t>گریس باعث می شود اصطکاک </a:t>
            </a:r>
            <a:r>
              <a:rPr lang="fa-IR" sz="2000" dirty="0" err="1">
                <a:latin typeface="Times New Roman" panose="02020603050405020304" pitchFamily="18" charset="0"/>
                <a:ea typeface="Times New Roman" panose="02020603050405020304" pitchFamily="18" charset="0"/>
                <a:cs typeface="B Zar" panose="00000400000000000000" pitchFamily="2" charset="-78"/>
              </a:rPr>
              <a:t>استرند</a:t>
            </a:r>
            <a:r>
              <a:rPr lang="fa-IR" sz="2000" dirty="0">
                <a:latin typeface="Times New Roman" panose="02020603050405020304" pitchFamily="18" charset="0"/>
                <a:ea typeface="Times New Roman" panose="02020603050405020304" pitchFamily="18" charset="0"/>
                <a:cs typeface="B Zar" panose="00000400000000000000" pitchFamily="2" charset="-78"/>
              </a:rPr>
              <a:t> با </a:t>
            </a:r>
            <a:r>
              <a:rPr lang="en-US" sz="2000" dirty="0">
                <a:latin typeface="Times New Roman" panose="02020603050405020304" pitchFamily="18" charset="0"/>
                <a:ea typeface="Times New Roman" panose="02020603050405020304" pitchFamily="18" charset="0"/>
                <a:cs typeface="B Zar" panose="00000400000000000000" pitchFamily="2" charset="-78"/>
              </a:rPr>
              <a:t>sheath</a:t>
            </a:r>
            <a:r>
              <a:rPr lang="fa-IR" sz="2000" dirty="0">
                <a:latin typeface="Times New Roman" panose="02020603050405020304" pitchFamily="18" charset="0"/>
                <a:ea typeface="Times New Roman" panose="02020603050405020304" pitchFamily="18" charset="0"/>
                <a:cs typeface="B Zar" panose="00000400000000000000" pitchFamily="2" charset="-78"/>
              </a:rPr>
              <a:t> به حداقل برسد و همچنین تا حدود زیادی مانع از خوردگی فولاد شود.</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079051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8508" y="761704"/>
            <a:ext cx="4490857" cy="42011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1210614" y="592428"/>
            <a:ext cx="1145922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564" y="826098"/>
            <a:ext cx="4633321" cy="407233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621672" y="5086386"/>
            <a:ext cx="3166251" cy="400110"/>
          </a:xfrm>
          <a:prstGeom prst="rect">
            <a:avLst/>
          </a:prstGeom>
        </p:spPr>
        <p:txBody>
          <a:bodyPr wrap="none">
            <a:spAutoFit/>
          </a:bodyPr>
          <a:lstStyle/>
          <a:p>
            <a:r>
              <a:rPr lang="fa-IR" sz="2000" dirty="0">
                <a:latin typeface="Times New Roman" panose="02020603050405020304" pitchFamily="18" charset="0"/>
                <a:ea typeface="Times New Roman" panose="02020603050405020304" pitchFamily="18" charset="0"/>
                <a:cs typeface="B Zar" panose="00000400000000000000" pitchFamily="2" charset="-78"/>
              </a:rPr>
              <a:t>جک</a:t>
            </a:r>
            <a:r>
              <a:rPr lang="en-US" sz="2000" dirty="0">
                <a:latin typeface="Times New Roman" panose="02020603050405020304" pitchFamily="18" charset="0"/>
                <a:ea typeface="Times New Roman" panose="02020603050405020304" pitchFamily="18" charset="0"/>
                <a:cs typeface="B Zar" panose="00000400000000000000" pitchFamily="2" charset="-78"/>
              </a:rPr>
              <a:t> Mono</a:t>
            </a:r>
            <a:r>
              <a:rPr lang="fa-IR" sz="2000" dirty="0">
                <a:latin typeface="Times New Roman" panose="02020603050405020304" pitchFamily="18" charset="0"/>
                <a:ea typeface="Times New Roman" panose="02020603050405020304" pitchFamily="18" charset="0"/>
                <a:cs typeface="B Zar" panose="00000400000000000000" pitchFamily="2" charset="-78"/>
              </a:rPr>
              <a:t>جهت کشش یک </a:t>
            </a:r>
            <a:r>
              <a:rPr lang="fa-IR" sz="2000" dirty="0" err="1">
                <a:latin typeface="Times New Roman" panose="02020603050405020304" pitchFamily="18" charset="0"/>
                <a:ea typeface="Times New Roman" panose="02020603050405020304" pitchFamily="18" charset="0"/>
                <a:cs typeface="B Zar" panose="00000400000000000000" pitchFamily="2" charset="-78"/>
              </a:rPr>
              <a:t>استرند</a:t>
            </a:r>
            <a:r>
              <a:rPr lang="fa-IR" sz="2000" dirty="0">
                <a:latin typeface="Times New Roman" panose="02020603050405020304" pitchFamily="18" charset="0"/>
                <a:ea typeface="Times New Roman" panose="02020603050405020304" pitchFamily="18" charset="0"/>
                <a:cs typeface="B Zar" panose="00000400000000000000" pitchFamily="2" charset="-78"/>
              </a:rPr>
              <a:t> </a:t>
            </a:r>
            <a:endParaRPr lang="en-US" sz="2000" dirty="0"/>
          </a:p>
        </p:txBody>
      </p:sp>
      <p:sp>
        <p:nvSpPr>
          <p:cNvPr id="7" name="Rectangle 6"/>
          <p:cNvSpPr/>
          <p:nvPr/>
        </p:nvSpPr>
        <p:spPr>
          <a:xfrm>
            <a:off x="1210614" y="5110442"/>
            <a:ext cx="3794629" cy="400110"/>
          </a:xfrm>
          <a:prstGeom prst="rect">
            <a:avLst/>
          </a:prstGeom>
        </p:spPr>
        <p:txBody>
          <a:bodyPr wrap="none">
            <a:spAutoFit/>
          </a:bodyPr>
          <a:lstStyle/>
          <a:p>
            <a:r>
              <a:rPr lang="fa-IR" sz="2000" dirty="0">
                <a:latin typeface="Times New Roman" panose="02020603050405020304" pitchFamily="18" charset="0"/>
                <a:ea typeface="Times New Roman" panose="02020603050405020304" pitchFamily="18" charset="0"/>
                <a:cs typeface="B Zar" panose="00000400000000000000" pitchFamily="2" charset="-78"/>
              </a:rPr>
              <a:t> جک</a:t>
            </a:r>
            <a:r>
              <a:rPr lang="fa-IR" dirty="0">
                <a:latin typeface="Times New Roman" panose="02020603050405020304" pitchFamily="18" charset="0"/>
                <a:ea typeface="Times New Roman" panose="02020603050405020304" pitchFamily="18" charset="0"/>
                <a:cs typeface="B Zar" panose="00000400000000000000" pitchFamily="2" charset="-78"/>
              </a:rPr>
              <a:t>  </a:t>
            </a:r>
            <a:r>
              <a:rPr lang="en-US" sz="2000" dirty="0">
                <a:latin typeface="Times New Roman" panose="02020603050405020304" pitchFamily="18" charset="0"/>
                <a:ea typeface="Times New Roman" panose="02020603050405020304" pitchFamily="18" charset="0"/>
                <a:cs typeface="B Zar" panose="00000400000000000000" pitchFamily="2" charset="-78"/>
              </a:rPr>
              <a:t>Multi</a:t>
            </a:r>
            <a:r>
              <a:rPr lang="fa-IR" sz="2000" dirty="0">
                <a:latin typeface="Times New Roman" panose="02020603050405020304" pitchFamily="18" charset="0"/>
                <a:ea typeface="Times New Roman" panose="02020603050405020304" pitchFamily="18" charset="0"/>
                <a:cs typeface="B Zar" panose="00000400000000000000" pitchFamily="2" charset="-78"/>
              </a:rPr>
              <a:t> جهت کشش همزمان چند </a:t>
            </a:r>
            <a:r>
              <a:rPr lang="fa-IR" sz="2000" dirty="0" err="1">
                <a:latin typeface="Times New Roman" panose="02020603050405020304" pitchFamily="18" charset="0"/>
                <a:ea typeface="Times New Roman" panose="02020603050405020304" pitchFamily="18" charset="0"/>
                <a:cs typeface="B Zar" panose="00000400000000000000" pitchFamily="2" charset="-78"/>
              </a:rPr>
              <a:t>استرند</a:t>
            </a:r>
            <a:endParaRPr lang="en-US" sz="2000" dirty="0"/>
          </a:p>
        </p:txBody>
      </p:sp>
    </p:spTree>
    <p:extLst>
      <p:ext uri="{BB962C8B-B14F-4D97-AF65-F5344CB8AC3E}">
        <p14:creationId xmlns:p14="http://schemas.microsoft.com/office/powerpoint/2010/main" val="5570893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
            <a:ext cx="1096368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433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866" y="231819"/>
            <a:ext cx="6388065" cy="1828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573174" y="249719"/>
            <a:ext cx="2401619" cy="400110"/>
          </a:xfrm>
          <a:prstGeom prst="rect">
            <a:avLst/>
          </a:prstGeom>
        </p:spPr>
        <p:txBody>
          <a:bodyPr wrap="none">
            <a:spAutoFit/>
          </a:bodyPr>
          <a:lstStyle/>
          <a:p>
            <a:r>
              <a:rPr lang="fa-IR" sz="2000" dirty="0">
                <a:latin typeface="Times New Roman" panose="02020603050405020304" pitchFamily="18" charset="0"/>
                <a:ea typeface="Times New Roman" panose="02020603050405020304" pitchFamily="18" charset="0"/>
                <a:cs typeface="B Zar" panose="00000400000000000000" pitchFamily="2" charset="-78"/>
              </a:rPr>
              <a:t>پایه های نگهدارنده </a:t>
            </a:r>
            <a:r>
              <a:rPr lang="fa-IR" sz="2000" dirty="0" err="1">
                <a:latin typeface="Times New Roman" panose="02020603050405020304" pitchFamily="18" charset="0"/>
                <a:ea typeface="Times New Roman" panose="02020603050405020304" pitchFamily="18" charset="0"/>
                <a:cs typeface="B Zar" panose="00000400000000000000" pitchFamily="2" charset="-78"/>
              </a:rPr>
              <a:t>استرند</a:t>
            </a:r>
            <a:r>
              <a:rPr lang="fa-IR" sz="2000" dirty="0">
                <a:latin typeface="Times New Roman" panose="02020603050405020304" pitchFamily="18" charset="0"/>
                <a:ea typeface="Times New Roman" panose="02020603050405020304" pitchFamily="18" charset="0"/>
                <a:cs typeface="B Zar" panose="00000400000000000000" pitchFamily="2" charset="-78"/>
              </a:rPr>
              <a:t> ها</a:t>
            </a:r>
            <a:endParaRPr lang="en-US" dirty="0"/>
          </a:p>
        </p:txBody>
      </p:sp>
      <p:sp>
        <p:nvSpPr>
          <p:cNvPr id="6" name="Rectangle 5"/>
          <p:cNvSpPr/>
          <p:nvPr/>
        </p:nvSpPr>
        <p:spPr>
          <a:xfrm>
            <a:off x="6957391" y="823053"/>
            <a:ext cx="3379913" cy="1015663"/>
          </a:xfrm>
          <a:prstGeom prst="rect">
            <a:avLst/>
          </a:prstGeom>
        </p:spPr>
        <p:txBody>
          <a:bodyPr wrap="square">
            <a:spAutoFit/>
          </a:bodyPr>
          <a:lstStyle/>
          <a:p>
            <a:pPr algn="just" rtl="1"/>
            <a:r>
              <a:rPr lang="fa-IR" sz="2000" dirty="0">
                <a:latin typeface="Times New Roman" panose="02020603050405020304" pitchFamily="18" charset="0"/>
                <a:ea typeface="Times New Roman" panose="02020603050405020304" pitchFamily="18" charset="0"/>
                <a:cs typeface="B Zar" panose="00000400000000000000" pitchFamily="2" charset="-78"/>
              </a:rPr>
              <a:t>در نقشه های سازه ارتفاع </a:t>
            </a:r>
            <a:r>
              <a:rPr lang="fa-IR" sz="2000" dirty="0" err="1">
                <a:latin typeface="Times New Roman" panose="02020603050405020304" pitchFamily="18" charset="0"/>
                <a:ea typeface="Times New Roman" panose="02020603050405020304" pitchFamily="18" charset="0"/>
                <a:cs typeface="B Zar" panose="00000400000000000000" pitchFamily="2" charset="-78"/>
              </a:rPr>
              <a:t>تاندون</a:t>
            </a:r>
            <a:r>
              <a:rPr lang="fa-IR" sz="2000" dirty="0">
                <a:latin typeface="Times New Roman" panose="02020603050405020304" pitchFamily="18" charset="0"/>
                <a:ea typeface="Times New Roman" panose="02020603050405020304" pitchFamily="18" charset="0"/>
                <a:cs typeface="B Zar" panose="00000400000000000000" pitchFamily="2" charset="-78"/>
              </a:rPr>
              <a:t> ها از کف مشخص می شود و باید توسط پایه </a:t>
            </a:r>
            <a:r>
              <a:rPr lang="fa-IR" sz="2000" dirty="0" err="1">
                <a:latin typeface="Times New Roman" panose="02020603050405020304" pitchFamily="18" charset="0"/>
                <a:ea typeface="Times New Roman" panose="02020603050405020304" pitchFamily="18" charset="0"/>
                <a:cs typeface="B Zar" panose="00000400000000000000" pitchFamily="2" charset="-78"/>
              </a:rPr>
              <a:t>هایی</a:t>
            </a:r>
            <a:r>
              <a:rPr lang="fa-IR" sz="2000" dirty="0">
                <a:latin typeface="Times New Roman" panose="02020603050405020304" pitchFamily="18" charset="0"/>
                <a:ea typeface="Times New Roman" panose="02020603050405020304" pitchFamily="18" charset="0"/>
                <a:cs typeface="B Zar" panose="00000400000000000000" pitchFamily="2" charset="-78"/>
              </a:rPr>
              <a:t> در محل مشخص شده مهر شوند.</a:t>
            </a:r>
            <a:endParaRPr lang="en-US" sz="2000" dirty="0">
              <a:effectLst/>
              <a:latin typeface="Times New Roman" panose="02020603050405020304" pitchFamily="18" charset="0"/>
              <a:ea typeface="Times New Roman" panose="02020603050405020304" pitchFamily="18" charset="0"/>
            </a:endParaRPr>
          </a:p>
        </p:txBody>
      </p:sp>
      <p:sp>
        <p:nvSpPr>
          <p:cNvPr id="7" name="Rectangle 4"/>
          <p:cNvSpPr>
            <a:spLocks noChangeArrowheads="1"/>
          </p:cNvSpPr>
          <p:nvPr/>
        </p:nvSpPr>
        <p:spPr bwMode="auto">
          <a:xfrm>
            <a:off x="410865" y="2835964"/>
            <a:ext cx="1600955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865" y="2773820"/>
            <a:ext cx="4439429" cy="31144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p:cNvSpPr>
            <a:spLocks noChangeArrowheads="1"/>
          </p:cNvSpPr>
          <p:nvPr/>
        </p:nvSpPr>
        <p:spPr bwMode="auto">
          <a:xfrm>
            <a:off x="5821678" y="2750961"/>
            <a:ext cx="194447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43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1678" y="2750961"/>
            <a:ext cx="4422252" cy="308146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296253" y="5973283"/>
            <a:ext cx="2308645" cy="369332"/>
          </a:xfrm>
          <a:prstGeom prst="rect">
            <a:avLst/>
          </a:prstGeom>
        </p:spPr>
        <p:txBody>
          <a:bodyPr wrap="none">
            <a:spAutoFit/>
          </a:bodyPr>
          <a:lstStyle/>
          <a:p>
            <a:r>
              <a:rPr lang="fa-IR" dirty="0">
                <a:latin typeface="Times New Roman" panose="02020603050405020304" pitchFamily="18" charset="0"/>
                <a:ea typeface="Times New Roman" panose="02020603050405020304" pitchFamily="18" charset="0"/>
                <a:cs typeface="B Zar" panose="00000400000000000000" pitchFamily="2" charset="-78"/>
              </a:rPr>
              <a:t>نحوه قرارگیری نوارهای </a:t>
            </a:r>
            <a:r>
              <a:rPr lang="fa-IR" dirty="0" err="1">
                <a:latin typeface="Times New Roman" panose="02020603050405020304" pitchFamily="18" charset="0"/>
                <a:ea typeface="Times New Roman" panose="02020603050405020304" pitchFamily="18" charset="0"/>
                <a:cs typeface="B Zar" panose="00000400000000000000" pitchFamily="2" charset="-78"/>
              </a:rPr>
              <a:t>گلمیخ</a:t>
            </a:r>
            <a:endParaRPr lang="en-US" dirty="0"/>
          </a:p>
        </p:txBody>
      </p:sp>
      <p:sp>
        <p:nvSpPr>
          <p:cNvPr id="10" name="Rectangle 9"/>
          <p:cNvSpPr/>
          <p:nvPr/>
        </p:nvSpPr>
        <p:spPr>
          <a:xfrm>
            <a:off x="6511393" y="5973283"/>
            <a:ext cx="3042821" cy="369332"/>
          </a:xfrm>
          <a:prstGeom prst="rect">
            <a:avLst/>
          </a:prstGeom>
        </p:spPr>
        <p:txBody>
          <a:bodyPr wrap="none">
            <a:spAutoFit/>
          </a:bodyPr>
          <a:lstStyle/>
          <a:p>
            <a:r>
              <a:rPr lang="fa-IR" dirty="0">
                <a:latin typeface="Times New Roman" panose="02020603050405020304" pitchFamily="18" charset="0"/>
                <a:ea typeface="Times New Roman" panose="02020603050405020304" pitchFamily="18" charset="0"/>
                <a:cs typeface="B Zar" panose="00000400000000000000" pitchFamily="2" charset="-78"/>
              </a:rPr>
              <a:t> نوار های </a:t>
            </a:r>
            <a:r>
              <a:rPr lang="fa-IR" dirty="0" err="1">
                <a:latin typeface="Times New Roman" panose="02020603050405020304" pitchFamily="18" charset="0"/>
                <a:ea typeface="Times New Roman" panose="02020603050405020304" pitchFamily="18" charset="0"/>
                <a:cs typeface="B Zar" panose="00000400000000000000" pitchFamily="2" charset="-78"/>
              </a:rPr>
              <a:t>گلمیخ</a:t>
            </a:r>
            <a:r>
              <a:rPr lang="fa-IR" dirty="0">
                <a:latin typeface="Times New Roman" panose="02020603050405020304" pitchFamily="18" charset="0"/>
                <a:ea typeface="Times New Roman" panose="02020603050405020304" pitchFamily="18" charset="0"/>
                <a:cs typeface="B Zar" panose="00000400000000000000" pitchFamily="2" charset="-78"/>
              </a:rPr>
              <a:t> برای افزایش برش سقف </a:t>
            </a:r>
            <a:endParaRPr lang="en-US" dirty="0"/>
          </a:p>
        </p:txBody>
      </p:sp>
    </p:spTree>
    <p:extLst>
      <p:ext uri="{BB962C8B-B14F-4D97-AF65-F5344CB8AC3E}">
        <p14:creationId xmlns:p14="http://schemas.microsoft.com/office/powerpoint/2010/main" val="1309903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329" y="175912"/>
            <a:ext cx="4033547" cy="3007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2321" y="122205"/>
            <a:ext cx="4369842" cy="298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9799" y="3643147"/>
            <a:ext cx="4614327" cy="2739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p:cNvSpPr>
            <a:spLocks noChangeArrowheads="1"/>
          </p:cNvSpPr>
          <p:nvPr/>
        </p:nvSpPr>
        <p:spPr bwMode="auto">
          <a:xfrm>
            <a:off x="-130158" y="4611848"/>
            <a:ext cx="15433841" cy="57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823" y="3643147"/>
            <a:ext cx="4560103" cy="2770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4790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82129"/>
            <a:ext cx="9404723" cy="1400530"/>
          </a:xfrm>
        </p:spPr>
        <p:txBody>
          <a:bodyPr/>
          <a:lstStyle/>
          <a:p>
            <a:pPr algn="r" rtl="1"/>
            <a:r>
              <a:rPr lang="fa-IR" sz="3200" dirty="0">
                <a:solidFill>
                  <a:srgbClr val="FFC000"/>
                </a:solidFill>
              </a:rPr>
              <a:t>سازه های اجرا شده در نقاط مختلف دنیا:</a:t>
            </a:r>
            <a:endParaRPr lang="en-US" sz="3200" dirty="0">
              <a:solidFill>
                <a:srgbClr val="FFC000"/>
              </a:solidFill>
            </a:endParaRPr>
          </a:p>
        </p:txBody>
      </p:sp>
      <p:sp>
        <p:nvSpPr>
          <p:cNvPr id="5" name="Rectangle 4"/>
          <p:cNvSpPr/>
          <p:nvPr/>
        </p:nvSpPr>
        <p:spPr>
          <a:xfrm>
            <a:off x="646111" y="809061"/>
            <a:ext cx="9760019" cy="2677656"/>
          </a:xfrm>
          <a:prstGeom prst="rect">
            <a:avLst/>
          </a:prstGeom>
        </p:spPr>
        <p:txBody>
          <a:bodyPr wrap="square">
            <a:spAutoFit/>
          </a:bodyPr>
          <a:lstStyle/>
          <a:p>
            <a:pPr algn="just" rtl="1"/>
            <a:r>
              <a:rPr lang="fa-IR" sz="2400" dirty="0">
                <a:latin typeface="Times New Roman" panose="02020603050405020304" pitchFamily="18" charset="0"/>
                <a:ea typeface="Times New Roman" panose="02020603050405020304" pitchFamily="18" charset="0"/>
                <a:cs typeface="B Zar" panose="00000400000000000000" pitchFamily="2" charset="-78"/>
              </a:rPr>
              <a:t>از کشور های حاشیه خلیج فارس و کشور های اروپایی که مناطق لرزه خیز بالایی ندارند تا کشور </a:t>
            </a:r>
            <a:r>
              <a:rPr lang="fa-IR" sz="2400" dirty="0" err="1">
                <a:latin typeface="Times New Roman" panose="02020603050405020304" pitchFamily="18" charset="0"/>
                <a:ea typeface="Times New Roman" panose="02020603050405020304" pitchFamily="18" charset="0"/>
                <a:cs typeface="B Zar" panose="00000400000000000000" pitchFamily="2" charset="-78"/>
              </a:rPr>
              <a:t>هایکه</a:t>
            </a:r>
            <a:r>
              <a:rPr lang="fa-IR" sz="2400" dirty="0">
                <a:latin typeface="Times New Roman" panose="02020603050405020304" pitchFamily="18" charset="0"/>
                <a:ea typeface="Times New Roman" panose="02020603050405020304" pitchFamily="18" charset="0"/>
                <a:cs typeface="B Zar" panose="00000400000000000000" pitchFamily="2" charset="-78"/>
              </a:rPr>
              <a:t> مناطق با لرزه </a:t>
            </a:r>
            <a:r>
              <a:rPr lang="fa-IR" sz="2400" dirty="0" err="1">
                <a:latin typeface="Times New Roman" panose="02020603050405020304" pitchFamily="18" charset="0"/>
                <a:ea typeface="Times New Roman" panose="02020603050405020304" pitchFamily="18" charset="0"/>
                <a:cs typeface="B Zar" panose="00000400000000000000" pitchFamily="2" charset="-78"/>
              </a:rPr>
              <a:t>خیزی</a:t>
            </a:r>
            <a:r>
              <a:rPr lang="fa-IR" sz="2400" dirty="0">
                <a:latin typeface="Times New Roman" panose="02020603050405020304" pitchFamily="18" charset="0"/>
                <a:ea typeface="Times New Roman" panose="02020603050405020304" pitchFamily="18" charset="0"/>
                <a:cs typeface="B Zar" panose="00000400000000000000" pitchFamily="2" charset="-78"/>
              </a:rPr>
              <a:t> بالایی دارند تقریبا اکثر برج ها و ساختمان های مهم و ضروری تا پل سازی و هتل ها و ساختمان های مسکونی از روش پس کشیدگی یا پیش کشیدگی استفاده می کنند. </a:t>
            </a:r>
            <a:r>
              <a:rPr lang="fa-IR" sz="2400" dirty="0" err="1">
                <a:latin typeface="Times New Roman" panose="02020603050405020304" pitchFamily="18" charset="0"/>
                <a:ea typeface="Times New Roman" panose="02020603050405020304" pitchFamily="18" charset="0"/>
                <a:cs typeface="B Zar" panose="00000400000000000000" pitchFamily="2" charset="-78"/>
              </a:rPr>
              <a:t>بعنوان</a:t>
            </a:r>
            <a:r>
              <a:rPr lang="fa-IR" sz="2400" dirty="0">
                <a:latin typeface="Times New Roman" panose="02020603050405020304" pitchFamily="18" charset="0"/>
                <a:ea typeface="Times New Roman" panose="02020603050405020304" pitchFamily="18" charset="0"/>
                <a:cs typeface="B Zar" panose="00000400000000000000" pitchFamily="2" charset="-78"/>
              </a:rPr>
              <a:t> مثال در لرزه </a:t>
            </a:r>
            <a:r>
              <a:rPr lang="fa-IR" sz="2400" dirty="0" err="1">
                <a:latin typeface="Times New Roman" panose="02020603050405020304" pitchFamily="18" charset="0"/>
                <a:ea typeface="Times New Roman" panose="02020603050405020304" pitchFamily="18" charset="0"/>
                <a:cs typeface="B Zar" panose="00000400000000000000" pitchFamily="2" charset="-78"/>
              </a:rPr>
              <a:t>خیزترین</a:t>
            </a:r>
            <a:r>
              <a:rPr lang="fa-IR" sz="2400" dirty="0">
                <a:latin typeface="Times New Roman" panose="02020603050405020304" pitchFamily="18" charset="0"/>
                <a:ea typeface="Times New Roman" panose="02020603050405020304" pitchFamily="18" charset="0"/>
                <a:cs typeface="B Zar" panose="00000400000000000000" pitchFamily="2" charset="-78"/>
              </a:rPr>
              <a:t> ایالت آمریکا(کالیفرنیا) تقریبا تمامی سازه های بلند مرتبه از روش پس کشیدگی استفاده می شود. کشوری مانند </a:t>
            </a:r>
            <a:r>
              <a:rPr lang="fa-IR" sz="2400" dirty="0" err="1">
                <a:latin typeface="Times New Roman" panose="02020603050405020304" pitchFamily="18" charset="0"/>
                <a:ea typeface="Times New Roman" panose="02020603050405020304" pitchFamily="18" charset="0"/>
                <a:cs typeface="B Zar" panose="00000400000000000000" pitchFamily="2" charset="-78"/>
              </a:rPr>
              <a:t>پاناما</a:t>
            </a:r>
            <a:r>
              <a:rPr lang="fa-IR" sz="2400" dirty="0">
                <a:latin typeface="Times New Roman" panose="02020603050405020304" pitchFamily="18" charset="0"/>
                <a:ea typeface="Times New Roman" panose="02020603050405020304" pitchFamily="18" charset="0"/>
                <a:cs typeface="B Zar" panose="00000400000000000000" pitchFamily="2" charset="-78"/>
              </a:rPr>
              <a:t> اولویت اول ساخت سازه های پیش تنیده می باشد. علل بکار گیری گسترده پس کشیدگی در سراسر دنیا را می توان در عملکرد خوب لرزه ای کاهش مصالح مصرفی و همچنین ملاحظات محیط زیستی دانست. </a:t>
            </a:r>
            <a:endParaRPr lang="en-US" sz="2400" dirty="0">
              <a:effectLst/>
              <a:latin typeface="Times New Roman" panose="02020603050405020304" pitchFamily="18" charset="0"/>
              <a:ea typeface="Times New Roman" panose="02020603050405020304" pitchFamily="18" charset="0"/>
            </a:endParaRPr>
          </a:p>
        </p:txBody>
      </p:sp>
      <p:sp>
        <p:nvSpPr>
          <p:cNvPr id="6" name="Rectangle 2"/>
          <p:cNvSpPr>
            <a:spLocks noChangeArrowheads="1"/>
          </p:cNvSpPr>
          <p:nvPr/>
        </p:nvSpPr>
        <p:spPr bwMode="auto">
          <a:xfrm flipV="1">
            <a:off x="772545" y="4029074"/>
            <a:ext cx="1418946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638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6124" y="3077696"/>
            <a:ext cx="2460985" cy="329239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p:cNvSpPr>
            <a:spLocks noChangeArrowheads="1"/>
          </p:cNvSpPr>
          <p:nvPr/>
        </p:nvSpPr>
        <p:spPr bwMode="auto">
          <a:xfrm>
            <a:off x="4365263" y="3339546"/>
            <a:ext cx="1337939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7130" y="3070303"/>
            <a:ext cx="2199861" cy="329979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p:cNvSpPr>
            <a:spLocks noChangeArrowheads="1"/>
          </p:cNvSpPr>
          <p:nvPr/>
        </p:nvSpPr>
        <p:spPr bwMode="auto">
          <a:xfrm>
            <a:off x="1298713" y="652669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63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2647" y="6412444"/>
            <a:ext cx="2347937" cy="33130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a:spLocks noChangeArrowheads="1"/>
          </p:cNvSpPr>
          <p:nvPr/>
        </p:nvSpPr>
        <p:spPr bwMode="auto">
          <a:xfrm>
            <a:off x="5512904" y="65579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639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4365" y="6506594"/>
            <a:ext cx="2619523" cy="273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1449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993913" y="291546"/>
            <a:ext cx="2299832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740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340" y="195136"/>
            <a:ext cx="4174435" cy="616283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5685182" y="172277"/>
            <a:ext cx="2075300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3909" y="217996"/>
            <a:ext cx="4811591" cy="616283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546571" y="6357968"/>
            <a:ext cx="2746265" cy="369332"/>
          </a:xfrm>
          <a:prstGeom prst="rect">
            <a:avLst/>
          </a:prstGeom>
        </p:spPr>
        <p:txBody>
          <a:bodyPr wrap="none">
            <a:spAutoFit/>
          </a:bodyPr>
          <a:lstStyle/>
          <a:p>
            <a:r>
              <a:rPr lang="fa-IR" dirty="0">
                <a:latin typeface="Times New Roman" panose="02020603050405020304" pitchFamily="18" charset="0"/>
                <a:ea typeface="Times New Roman" panose="02020603050405020304" pitchFamily="18" charset="0"/>
                <a:cs typeface="B Zar" panose="00000400000000000000" pitchFamily="2" charset="-78"/>
              </a:rPr>
              <a:t>برج با روش پس کشیدگی در </a:t>
            </a:r>
            <a:r>
              <a:rPr lang="fa-IR" dirty="0" err="1">
                <a:latin typeface="Times New Roman" panose="02020603050405020304" pitchFamily="18" charset="0"/>
                <a:ea typeface="Times New Roman" panose="02020603050405020304" pitchFamily="18" charset="0"/>
                <a:cs typeface="B Zar" panose="00000400000000000000" pitchFamily="2" charset="-78"/>
              </a:rPr>
              <a:t>هاوایی</a:t>
            </a:r>
            <a:r>
              <a:rPr lang="fa-IR" dirty="0">
                <a:latin typeface="Times New Roman" panose="02020603050405020304" pitchFamily="18" charset="0"/>
                <a:ea typeface="Times New Roman" panose="02020603050405020304" pitchFamily="18" charset="0"/>
                <a:cs typeface="B Zar" panose="00000400000000000000" pitchFamily="2" charset="-78"/>
              </a:rPr>
              <a:t> </a:t>
            </a:r>
            <a:endParaRPr lang="en-US" dirty="0"/>
          </a:p>
        </p:txBody>
      </p:sp>
      <p:sp>
        <p:nvSpPr>
          <p:cNvPr id="7" name="Rectangle 6"/>
          <p:cNvSpPr/>
          <p:nvPr/>
        </p:nvSpPr>
        <p:spPr>
          <a:xfrm>
            <a:off x="1385779" y="6357968"/>
            <a:ext cx="2794355" cy="369332"/>
          </a:xfrm>
          <a:prstGeom prst="rect">
            <a:avLst/>
          </a:prstGeom>
        </p:spPr>
        <p:txBody>
          <a:bodyPr wrap="none">
            <a:spAutoFit/>
          </a:bodyPr>
          <a:lstStyle/>
          <a:p>
            <a:r>
              <a:rPr lang="fa-IR" dirty="0">
                <a:latin typeface="Times New Roman" panose="02020603050405020304" pitchFamily="18" charset="0"/>
                <a:ea typeface="Times New Roman" panose="02020603050405020304" pitchFamily="18" charset="0"/>
                <a:cs typeface="B Zar" panose="00000400000000000000" pitchFamily="2" charset="-78"/>
              </a:rPr>
              <a:t>هتلی با روش پس کشیدگی در فلوریدا</a:t>
            </a:r>
            <a:endParaRPr lang="en-US" dirty="0"/>
          </a:p>
        </p:txBody>
      </p:sp>
    </p:spTree>
    <p:extLst>
      <p:ext uri="{BB962C8B-B14F-4D97-AF65-F5344CB8AC3E}">
        <p14:creationId xmlns:p14="http://schemas.microsoft.com/office/powerpoint/2010/main" val="13552362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
            <a:ext cx="336504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843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910" y="419180"/>
            <a:ext cx="10150114" cy="479837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6722772" y="266592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p:cNvSpPr/>
          <p:nvPr/>
        </p:nvSpPr>
        <p:spPr>
          <a:xfrm>
            <a:off x="3993130" y="5406350"/>
            <a:ext cx="3001143" cy="400110"/>
          </a:xfrm>
          <a:prstGeom prst="rect">
            <a:avLst/>
          </a:prstGeom>
        </p:spPr>
        <p:txBody>
          <a:bodyPr wrap="none">
            <a:spAutoFit/>
          </a:bodyPr>
          <a:lstStyle/>
          <a:p>
            <a:pPr algn="r" rtl="1"/>
            <a:r>
              <a:rPr lang="fa-IR" sz="2000" dirty="0" err="1">
                <a:latin typeface="Times New Roman" panose="02020603050405020304" pitchFamily="18" charset="0"/>
                <a:ea typeface="Times New Roman" panose="02020603050405020304" pitchFamily="18" charset="0"/>
                <a:cs typeface="B Zar" panose="00000400000000000000" pitchFamily="2" charset="-78"/>
              </a:rPr>
              <a:t>پاناما</a:t>
            </a:r>
            <a:r>
              <a:rPr lang="fa-IR" sz="2000" dirty="0">
                <a:latin typeface="Times New Roman" panose="02020603050405020304" pitchFamily="18" charset="0"/>
                <a:ea typeface="Times New Roman" panose="02020603050405020304" pitchFamily="18" charset="0"/>
                <a:cs typeface="B Zar" panose="00000400000000000000" pitchFamily="2" charset="-78"/>
              </a:rPr>
              <a:t> کشوری با سازه های پس کشیده</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153374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8936" y="302563"/>
            <a:ext cx="8119608" cy="54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8567845" y="5897382"/>
            <a:ext cx="1261884" cy="400110"/>
          </a:xfrm>
          <a:prstGeom prst="rect">
            <a:avLst/>
          </a:prstGeom>
        </p:spPr>
        <p:txBody>
          <a:bodyPr wrap="none">
            <a:spAutoFit/>
          </a:bodyPr>
          <a:lstStyle/>
          <a:p>
            <a:r>
              <a:rPr lang="fa-IR" dirty="0">
                <a:latin typeface="Times New Roman" panose="02020603050405020304" pitchFamily="18" charset="0"/>
                <a:ea typeface="Times New Roman" panose="02020603050405020304" pitchFamily="18" charset="0"/>
                <a:cs typeface="B Zar" panose="00000400000000000000" pitchFamily="2" charset="-78"/>
              </a:rPr>
              <a:t> </a:t>
            </a:r>
            <a:r>
              <a:rPr lang="fa-IR" sz="2000" dirty="0">
                <a:latin typeface="Times New Roman" panose="02020603050405020304" pitchFamily="18" charset="0"/>
                <a:ea typeface="Times New Roman" panose="02020603050405020304" pitchFamily="18" charset="0"/>
                <a:cs typeface="B Zar" panose="00000400000000000000" pitchFamily="2" charset="-78"/>
              </a:rPr>
              <a:t>پل </a:t>
            </a:r>
            <a:r>
              <a:rPr lang="fa-IR" sz="2000" dirty="0" err="1">
                <a:latin typeface="Times New Roman" panose="02020603050405020304" pitchFamily="18" charset="0"/>
                <a:ea typeface="Times New Roman" panose="02020603050405020304" pitchFamily="18" charset="0"/>
                <a:cs typeface="B Zar" panose="00000400000000000000" pitchFamily="2" charset="-78"/>
              </a:rPr>
              <a:t>ولیعصر</a:t>
            </a:r>
            <a:r>
              <a:rPr lang="fa-IR" sz="2000" dirty="0">
                <a:latin typeface="Times New Roman" panose="02020603050405020304" pitchFamily="18" charset="0"/>
                <a:ea typeface="Times New Roman" panose="02020603050405020304" pitchFamily="18" charset="0"/>
                <a:cs typeface="B Zar" panose="00000400000000000000" pitchFamily="2" charset="-78"/>
              </a:rPr>
              <a:t> قم</a:t>
            </a:r>
            <a:endParaRPr lang="en-US" sz="2000" dirty="0"/>
          </a:p>
        </p:txBody>
      </p:sp>
    </p:spTree>
    <p:extLst>
      <p:ext uri="{BB962C8B-B14F-4D97-AF65-F5344CB8AC3E}">
        <p14:creationId xmlns:p14="http://schemas.microsoft.com/office/powerpoint/2010/main" val="25762529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sz="3200" dirty="0">
                <a:solidFill>
                  <a:srgbClr val="FFC000"/>
                </a:solidFill>
              </a:rPr>
              <a:t>ملاحظات سازه ای:</a:t>
            </a:r>
            <a:br>
              <a:rPr lang="en-US" dirty="0"/>
            </a:br>
            <a:endParaRPr lang="en-US" dirty="0"/>
          </a:p>
        </p:txBody>
      </p:sp>
      <p:sp>
        <p:nvSpPr>
          <p:cNvPr id="4" name="Rectangle 3"/>
          <p:cNvSpPr/>
          <p:nvPr/>
        </p:nvSpPr>
        <p:spPr>
          <a:xfrm>
            <a:off x="1571223" y="1300766"/>
            <a:ext cx="8809149" cy="2308324"/>
          </a:xfrm>
          <a:prstGeom prst="rect">
            <a:avLst/>
          </a:prstGeom>
        </p:spPr>
        <p:txBody>
          <a:bodyPr wrap="square">
            <a:spAutoFit/>
          </a:bodyPr>
          <a:lstStyle/>
          <a:p>
            <a:pPr algn="r" rtl="1"/>
            <a:r>
              <a:rPr lang="fa-IR" sz="2400" dirty="0">
                <a:solidFill>
                  <a:srgbClr val="00B050"/>
                </a:solidFill>
                <a:latin typeface="Times New Roman" panose="02020603050405020304" pitchFamily="18" charset="0"/>
                <a:ea typeface="Times New Roman" panose="02020603050405020304" pitchFamily="18" charset="0"/>
                <a:cs typeface="B Zar" panose="00000400000000000000" pitchFamily="2" charset="-78"/>
              </a:rPr>
              <a:t>- کاهش ضخامت دال :</a:t>
            </a:r>
            <a:endParaRPr lang="en-US" sz="2400" dirty="0">
              <a:latin typeface="Times New Roman" panose="02020603050405020304" pitchFamily="18" charset="0"/>
              <a:ea typeface="Times New Roman" panose="02020603050405020304" pitchFamily="18" charset="0"/>
            </a:endParaRPr>
          </a:p>
          <a:p>
            <a:pPr algn="r" rtl="1"/>
            <a:r>
              <a:rPr lang="fa-IR" sz="2400" dirty="0">
                <a:latin typeface="Times New Roman" panose="02020603050405020304" pitchFamily="18" charset="0"/>
                <a:ea typeface="Times New Roman" panose="02020603050405020304" pitchFamily="18" charset="0"/>
                <a:cs typeface="B Zar" panose="00000400000000000000" pitchFamily="2" charset="-78"/>
              </a:rPr>
              <a:t>ضخامت دال پس کشیده حدود 35 درصد کمتر از ضخامت دال بتن مسلح معمولی می باشد. در اکثر مواقع چنانچه دیوار </a:t>
            </a:r>
            <a:r>
              <a:rPr lang="fa-IR" sz="2400" dirty="0" err="1">
                <a:latin typeface="Times New Roman" panose="02020603050405020304" pitchFamily="18" charset="0"/>
                <a:ea typeface="Times New Roman" panose="02020603050405020304" pitchFamily="18" charset="0"/>
                <a:cs typeface="B Zar" panose="00000400000000000000" pitchFamily="2" charset="-78"/>
              </a:rPr>
              <a:t>برشی</a:t>
            </a:r>
            <a:r>
              <a:rPr lang="fa-IR" sz="2400" dirty="0">
                <a:latin typeface="Times New Roman" panose="02020603050405020304" pitchFamily="18" charset="0"/>
                <a:ea typeface="Times New Roman" panose="02020603050405020304" pitchFamily="18" charset="0"/>
                <a:cs typeface="B Zar" panose="00000400000000000000" pitchFamily="2" charset="-78"/>
              </a:rPr>
              <a:t> داشته باشیم می توان تیر ها را حذف کرد. ضخامت دال بتن مسلح توصیه شده توسط </a:t>
            </a:r>
            <a:r>
              <a:rPr lang="en-US" sz="2400" dirty="0">
                <a:latin typeface="Times New Roman" panose="02020603050405020304" pitchFamily="18" charset="0"/>
                <a:ea typeface="Times New Roman" panose="02020603050405020304" pitchFamily="18" charset="0"/>
                <a:cs typeface="B Zar" panose="00000400000000000000" pitchFamily="2" charset="-78"/>
              </a:rPr>
              <a:t>ACI </a:t>
            </a:r>
            <a:r>
              <a:rPr lang="fa-IR" sz="2400" dirty="0">
                <a:latin typeface="Times New Roman" panose="02020603050405020304" pitchFamily="18" charset="0"/>
                <a:ea typeface="Times New Roman" panose="02020603050405020304" pitchFamily="18" charset="0"/>
                <a:cs typeface="B Zar" panose="00000400000000000000" pitchFamily="2" charset="-78"/>
              </a:rPr>
              <a:t> مطابق جدول 8.3.1.1 برابر </a:t>
            </a:r>
            <a:r>
              <a:rPr lang="en-US" sz="2400" dirty="0">
                <a:latin typeface="Times New Roman" panose="02020603050405020304" pitchFamily="18" charset="0"/>
                <a:ea typeface="Times New Roman" panose="02020603050405020304" pitchFamily="18" charset="0"/>
                <a:cs typeface="B Zar" panose="00000400000000000000" pitchFamily="2" charset="-78"/>
              </a:rPr>
              <a:t>L/30</a:t>
            </a:r>
            <a:r>
              <a:rPr lang="fa-IR" sz="2400" dirty="0">
                <a:latin typeface="Times New Roman" panose="02020603050405020304" pitchFamily="18" charset="0"/>
                <a:ea typeface="Times New Roman" panose="02020603050405020304" pitchFamily="18" charset="0"/>
                <a:cs typeface="B Zar" panose="00000400000000000000" pitchFamily="2" charset="-78"/>
              </a:rPr>
              <a:t> می باشد در صورتیکه ضخامت دال سقف پس کشیده با توجه به محاسبات تنش و تغییر شکل  و لرزش در اغلب موارد </a:t>
            </a:r>
            <a:r>
              <a:rPr lang="en-US" sz="2400" dirty="0">
                <a:latin typeface="Times New Roman" panose="02020603050405020304" pitchFamily="18" charset="0"/>
                <a:ea typeface="Times New Roman" panose="02020603050405020304" pitchFamily="18" charset="0"/>
                <a:cs typeface="B Zar" panose="00000400000000000000" pitchFamily="2" charset="-78"/>
              </a:rPr>
              <a:t>L/45</a:t>
            </a:r>
            <a:r>
              <a:rPr lang="fa-IR" sz="2400" dirty="0">
                <a:latin typeface="Times New Roman" panose="02020603050405020304" pitchFamily="18" charset="0"/>
                <a:ea typeface="Times New Roman" panose="02020603050405020304" pitchFamily="18" charset="0"/>
                <a:cs typeface="B Zar" panose="00000400000000000000" pitchFamily="2" charset="-78"/>
              </a:rPr>
              <a:t> کفایت می کند. </a:t>
            </a:r>
            <a:endParaRPr lang="en-US" sz="2400" dirty="0">
              <a:effectLst/>
              <a:latin typeface="Times New Roman" panose="02020603050405020304" pitchFamily="18" charset="0"/>
              <a:ea typeface="Times New Roman" panose="02020603050405020304" pitchFamily="18" charset="0"/>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5987" y="3775098"/>
            <a:ext cx="8434385" cy="236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6172169" y="6309231"/>
            <a:ext cx="4208203" cy="369332"/>
          </a:xfrm>
          <a:prstGeom prst="rect">
            <a:avLst/>
          </a:prstGeom>
        </p:spPr>
        <p:txBody>
          <a:bodyPr wrap="none">
            <a:spAutoFit/>
          </a:bodyPr>
          <a:lstStyle/>
          <a:p>
            <a:r>
              <a:rPr lang="fa-IR" dirty="0" err="1">
                <a:latin typeface="Times New Roman" panose="02020603050405020304" pitchFamily="18" charset="0"/>
                <a:ea typeface="Times New Roman" panose="02020603050405020304" pitchFamily="18" charset="0"/>
                <a:cs typeface="B Zar" panose="00000400000000000000" pitchFamily="2" charset="-78"/>
              </a:rPr>
              <a:t>مقادیرتوصیه</a:t>
            </a:r>
            <a:r>
              <a:rPr lang="fa-IR" dirty="0">
                <a:latin typeface="Times New Roman" panose="02020603050405020304" pitchFamily="18" charset="0"/>
                <a:ea typeface="Times New Roman" panose="02020603050405020304" pitchFamily="18" charset="0"/>
                <a:cs typeface="B Zar" panose="00000400000000000000" pitchFamily="2" charset="-78"/>
              </a:rPr>
              <a:t> شده ضخامت دال با توجه به دهانه در آیین نامه</a:t>
            </a:r>
            <a:endParaRPr lang="en-US" dirty="0"/>
          </a:p>
        </p:txBody>
      </p:sp>
      <p:sp>
        <p:nvSpPr>
          <p:cNvPr id="8" name="Rectangle 7"/>
          <p:cNvSpPr/>
          <p:nvPr/>
        </p:nvSpPr>
        <p:spPr>
          <a:xfrm>
            <a:off x="5685038" y="6294935"/>
            <a:ext cx="581518" cy="374904"/>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cs typeface="B Zar" panose="00000400000000000000" pitchFamily="2" charset="-78"/>
              </a:rPr>
              <a:t>ACI</a:t>
            </a:r>
            <a:endParaRPr lang="en-US" dirty="0"/>
          </a:p>
        </p:txBody>
      </p:sp>
    </p:spTree>
    <p:extLst>
      <p:ext uri="{BB962C8B-B14F-4D97-AF65-F5344CB8AC3E}">
        <p14:creationId xmlns:p14="http://schemas.microsoft.com/office/powerpoint/2010/main" val="9164087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5308" y="378424"/>
            <a:ext cx="9775064" cy="2308324"/>
          </a:xfrm>
          <a:prstGeom prst="rect">
            <a:avLst/>
          </a:prstGeom>
        </p:spPr>
        <p:txBody>
          <a:bodyPr wrap="square">
            <a:spAutoFit/>
          </a:bodyPr>
          <a:lstStyle/>
          <a:p>
            <a:pPr algn="r" rtl="1"/>
            <a:r>
              <a:rPr lang="fa-IR" sz="2400" dirty="0">
                <a:solidFill>
                  <a:srgbClr val="00B050"/>
                </a:solidFill>
                <a:latin typeface="Times New Roman" panose="02020603050405020304" pitchFamily="18" charset="0"/>
                <a:ea typeface="Times New Roman" panose="02020603050405020304" pitchFamily="18" charset="0"/>
                <a:cs typeface="B Zar" panose="00000400000000000000" pitchFamily="2" charset="-78"/>
              </a:rPr>
              <a:t>- کاهش وزن: </a:t>
            </a:r>
            <a:endParaRPr lang="en-US" sz="2400" dirty="0">
              <a:latin typeface="Times New Roman" panose="02020603050405020304" pitchFamily="18" charset="0"/>
              <a:ea typeface="Times New Roman" panose="02020603050405020304" pitchFamily="18" charset="0"/>
            </a:endParaRPr>
          </a:p>
          <a:p>
            <a:pPr algn="r" rtl="1"/>
            <a:r>
              <a:rPr lang="fa-IR" sz="2400" dirty="0">
                <a:latin typeface="Times New Roman" panose="02020603050405020304" pitchFamily="18" charset="0"/>
                <a:ea typeface="Times New Roman" panose="02020603050405020304" pitchFamily="18" charset="0"/>
                <a:cs typeface="B Zar" panose="00000400000000000000" pitchFamily="2" charset="-78"/>
              </a:rPr>
              <a:t>کاهش ضخامت دال و حذف تیر ها باعث کاهش وزن سازه در حدود 35 درصد و کاهش نیروی زلزله می شود و کاهش نیروی زلزله باعث کمتر شدن ابعاد ستون و دیوار </a:t>
            </a:r>
            <a:r>
              <a:rPr lang="fa-IR" sz="2400" dirty="0" err="1">
                <a:latin typeface="Times New Roman" panose="02020603050405020304" pitchFamily="18" charset="0"/>
                <a:ea typeface="Times New Roman" panose="02020603050405020304" pitchFamily="18" charset="0"/>
                <a:cs typeface="B Zar" panose="00000400000000000000" pitchFamily="2" charset="-78"/>
              </a:rPr>
              <a:t>برشی</a:t>
            </a:r>
            <a:r>
              <a:rPr lang="fa-IR" sz="2400" dirty="0">
                <a:latin typeface="Times New Roman" panose="02020603050405020304" pitchFamily="18" charset="0"/>
                <a:ea typeface="Times New Roman" panose="02020603050405020304" pitchFamily="18" charset="0"/>
                <a:cs typeface="B Zar" panose="00000400000000000000" pitchFamily="2" charset="-78"/>
              </a:rPr>
              <a:t> و </a:t>
            </a:r>
            <a:r>
              <a:rPr lang="fa-IR" sz="2400" dirty="0" err="1">
                <a:latin typeface="Times New Roman" panose="02020603050405020304" pitchFamily="18" charset="0"/>
                <a:ea typeface="Times New Roman" panose="02020603050405020304" pitchFamily="18" charset="0"/>
                <a:cs typeface="B Zar" panose="00000400000000000000" pitchFamily="2" charset="-78"/>
              </a:rPr>
              <a:t>فونداسیون</a:t>
            </a:r>
            <a:r>
              <a:rPr lang="fa-IR" sz="2400" dirty="0">
                <a:latin typeface="Times New Roman" panose="02020603050405020304" pitchFamily="18" charset="0"/>
                <a:ea typeface="Times New Roman" panose="02020603050405020304" pitchFamily="18" charset="0"/>
                <a:cs typeface="B Zar" panose="00000400000000000000" pitchFamily="2" charset="-78"/>
              </a:rPr>
              <a:t> می شود. در کشور </a:t>
            </a:r>
            <a:r>
              <a:rPr lang="fa-IR" sz="2400" dirty="0" err="1">
                <a:latin typeface="Times New Roman" panose="02020603050405020304" pitchFamily="18" charset="0"/>
                <a:ea typeface="Times New Roman" panose="02020603050405020304" pitchFamily="18" charset="0"/>
                <a:cs typeface="B Zar" panose="00000400000000000000" pitchFamily="2" charset="-78"/>
              </a:rPr>
              <a:t>هایکه</a:t>
            </a:r>
            <a:r>
              <a:rPr lang="fa-IR" sz="2400" dirty="0">
                <a:latin typeface="Times New Roman" panose="02020603050405020304" pitchFamily="18" charset="0"/>
                <a:ea typeface="Times New Roman" panose="02020603050405020304" pitchFamily="18" charset="0"/>
                <a:cs typeface="B Zar" panose="00000400000000000000" pitchFamily="2" charset="-78"/>
              </a:rPr>
              <a:t> در تکنولوژی بتن </a:t>
            </a:r>
            <a:r>
              <a:rPr lang="fa-IR" sz="2400" dirty="0" err="1">
                <a:latin typeface="Times New Roman" panose="02020603050405020304" pitchFamily="18" charset="0"/>
                <a:ea typeface="Times New Roman" panose="02020603050405020304" pitchFamily="18" charset="0"/>
                <a:cs typeface="B Zar" panose="00000400000000000000" pitchFamily="2" charset="-78"/>
              </a:rPr>
              <a:t>بصورت</a:t>
            </a:r>
            <a:r>
              <a:rPr lang="fa-IR" sz="2400" dirty="0">
                <a:latin typeface="Times New Roman" panose="02020603050405020304" pitchFamily="18" charset="0"/>
                <a:ea typeface="Times New Roman" panose="02020603050405020304" pitchFamily="18" charset="0"/>
                <a:cs typeface="B Zar" panose="00000400000000000000" pitchFamily="2" charset="-78"/>
              </a:rPr>
              <a:t> عملی و صنعتی پیشرفت چشمگیر داشته </a:t>
            </a:r>
            <a:r>
              <a:rPr lang="fa-IR" sz="2400" dirty="0" err="1">
                <a:latin typeface="Times New Roman" panose="02020603050405020304" pitchFamily="18" charset="0"/>
                <a:ea typeface="Times New Roman" panose="02020603050405020304" pitchFamily="18" charset="0"/>
                <a:cs typeface="B Zar" panose="00000400000000000000" pitchFamily="2" charset="-78"/>
              </a:rPr>
              <a:t>اند</a:t>
            </a:r>
            <a:r>
              <a:rPr lang="fa-IR" sz="2400" dirty="0">
                <a:latin typeface="Times New Roman" panose="02020603050405020304" pitchFamily="18" charset="0"/>
                <a:ea typeface="Times New Roman" panose="02020603050405020304" pitchFamily="18" charset="0"/>
                <a:cs typeface="B Zar" panose="00000400000000000000" pitchFamily="2" charset="-78"/>
              </a:rPr>
              <a:t> و همچنین </a:t>
            </a:r>
            <a:r>
              <a:rPr lang="fa-IR" sz="2400" dirty="0" err="1">
                <a:latin typeface="Times New Roman" panose="02020603050405020304" pitchFamily="18" charset="0"/>
                <a:ea typeface="Times New Roman" panose="02020603050405020304" pitchFamily="18" charset="0"/>
                <a:cs typeface="B Zar" panose="00000400000000000000" pitchFamily="2" charset="-78"/>
              </a:rPr>
              <a:t>سنگدانه</a:t>
            </a:r>
            <a:r>
              <a:rPr lang="fa-IR" sz="2400" dirty="0">
                <a:latin typeface="Times New Roman" panose="02020603050405020304" pitchFamily="18" charset="0"/>
                <a:ea typeface="Times New Roman" panose="02020603050405020304" pitchFamily="18" charset="0"/>
                <a:cs typeface="B Zar" panose="00000400000000000000" pitchFamily="2" charset="-78"/>
              </a:rPr>
              <a:t> های سبک و مقاوم در دسترس می باشد با استفاده از </a:t>
            </a:r>
            <a:r>
              <a:rPr lang="fa-IR" sz="2400" dirty="0" err="1">
                <a:latin typeface="Times New Roman" panose="02020603050405020304" pitchFamily="18" charset="0"/>
                <a:ea typeface="Times New Roman" panose="02020603050405020304" pitchFamily="18" charset="0"/>
                <a:cs typeface="B Zar" panose="00000400000000000000" pitchFamily="2" charset="-78"/>
              </a:rPr>
              <a:t>بمارگیری</a:t>
            </a:r>
            <a:r>
              <a:rPr lang="fa-IR" sz="2400" dirty="0">
                <a:latin typeface="Times New Roman" panose="02020603050405020304" pitchFamily="18" charset="0"/>
                <a:ea typeface="Times New Roman" panose="02020603050405020304" pitchFamily="18" charset="0"/>
                <a:cs typeface="B Zar" panose="00000400000000000000" pitchFamily="2" charset="-78"/>
              </a:rPr>
              <a:t> بتن سبک در سقف های پس کشیده وزن سازه را در </a:t>
            </a:r>
            <a:r>
              <a:rPr lang="fa-IR" sz="2400" dirty="0" err="1">
                <a:latin typeface="Times New Roman" panose="02020603050405020304" pitchFamily="18" charset="0"/>
                <a:ea typeface="Times New Roman" panose="02020603050405020304" pitchFamily="18" charset="0"/>
                <a:cs typeface="B Zar" panose="00000400000000000000" pitchFamily="2" charset="-78"/>
              </a:rPr>
              <a:t>حدوده</a:t>
            </a:r>
            <a:r>
              <a:rPr lang="fa-IR" sz="2400" dirty="0">
                <a:latin typeface="Times New Roman" panose="02020603050405020304" pitchFamily="18" charset="0"/>
                <a:ea typeface="Times New Roman" panose="02020603050405020304" pitchFamily="18" charset="0"/>
                <a:cs typeface="B Zar" panose="00000400000000000000" pitchFamily="2" charset="-78"/>
              </a:rPr>
              <a:t> 50 درصد کاهش می دهند.</a:t>
            </a:r>
            <a:endParaRPr lang="en-US" sz="24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605308" y="3041882"/>
            <a:ext cx="9890972" cy="1261884"/>
          </a:xfrm>
          <a:prstGeom prst="rect">
            <a:avLst/>
          </a:prstGeom>
        </p:spPr>
        <p:txBody>
          <a:bodyPr wrap="square">
            <a:spAutoFit/>
          </a:bodyPr>
          <a:lstStyle/>
          <a:p>
            <a:pPr algn="r" rtl="1"/>
            <a:r>
              <a:rPr lang="fa-IR" sz="2800" dirty="0">
                <a:solidFill>
                  <a:srgbClr val="00B050"/>
                </a:solidFill>
                <a:latin typeface="Times New Roman" panose="02020603050405020304" pitchFamily="18" charset="0"/>
                <a:ea typeface="Times New Roman" panose="02020603050405020304" pitchFamily="18" charset="0"/>
                <a:cs typeface="B Zar" panose="00000400000000000000" pitchFamily="2" charset="-78"/>
              </a:rPr>
              <a:t>- دوام زیاد :</a:t>
            </a:r>
            <a:endParaRPr lang="en-US" sz="2800" dirty="0">
              <a:latin typeface="Times New Roman" panose="02020603050405020304" pitchFamily="18" charset="0"/>
              <a:ea typeface="Times New Roman" panose="02020603050405020304" pitchFamily="18" charset="0"/>
            </a:endParaRPr>
          </a:p>
          <a:p>
            <a:pPr algn="r" rtl="1"/>
            <a:r>
              <a:rPr lang="fa-IR" sz="2400" dirty="0">
                <a:latin typeface="Times New Roman" panose="02020603050405020304" pitchFamily="18" charset="0"/>
                <a:ea typeface="Times New Roman" panose="02020603050405020304" pitchFamily="18" charset="0"/>
                <a:cs typeface="B Zar" panose="00000400000000000000" pitchFamily="2" charset="-78"/>
              </a:rPr>
              <a:t>عدم ترک خوردگی سازه باعث کاهش خوردگی بتن و فولاد و همچنین باعث افزایش دوام و طول عمر مفید سازه می شود</a:t>
            </a:r>
            <a:r>
              <a:rPr lang="fa-IR" dirty="0">
                <a:latin typeface="Times New Roman" panose="02020603050405020304" pitchFamily="18" charset="0"/>
                <a:ea typeface="Times New Roman" panose="02020603050405020304" pitchFamily="18" charset="0"/>
                <a:cs typeface="B Zar" panose="00000400000000000000" pitchFamily="2" charset="-78"/>
              </a:rPr>
              <a:t>.</a:t>
            </a:r>
            <a:endParaRPr lang="en-US" sz="20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759852" y="4852085"/>
            <a:ext cx="9736428" cy="1261884"/>
          </a:xfrm>
          <a:prstGeom prst="rect">
            <a:avLst/>
          </a:prstGeom>
        </p:spPr>
        <p:txBody>
          <a:bodyPr wrap="square">
            <a:spAutoFit/>
          </a:bodyPr>
          <a:lstStyle/>
          <a:p>
            <a:pPr algn="r" rtl="1"/>
            <a:r>
              <a:rPr lang="fa-IR" sz="2800" dirty="0">
                <a:solidFill>
                  <a:srgbClr val="00B050"/>
                </a:solidFill>
                <a:latin typeface="Times New Roman" panose="02020603050405020304" pitchFamily="18" charset="0"/>
                <a:ea typeface="Times New Roman" panose="02020603050405020304" pitchFamily="18" charset="0"/>
                <a:cs typeface="B Zar" panose="00000400000000000000" pitchFamily="2" charset="-78"/>
              </a:rPr>
              <a:t>-کاهش تغییر شکل:</a:t>
            </a:r>
            <a:endParaRPr lang="en-US" sz="2800" dirty="0">
              <a:latin typeface="Times New Roman" panose="02020603050405020304" pitchFamily="18" charset="0"/>
              <a:ea typeface="Times New Roman" panose="02020603050405020304" pitchFamily="18" charset="0"/>
            </a:endParaRPr>
          </a:p>
          <a:p>
            <a:pPr algn="r" rtl="1"/>
            <a:r>
              <a:rPr lang="fa-IR" sz="2400" dirty="0">
                <a:latin typeface="Times New Roman" panose="02020603050405020304" pitchFamily="18" charset="0"/>
                <a:ea typeface="Times New Roman" panose="02020603050405020304" pitchFamily="18" charset="0"/>
                <a:cs typeface="B Zar" panose="00000400000000000000" pitchFamily="2" charset="-78"/>
              </a:rPr>
              <a:t> کاهش وزن دال و پیش خیز و اعمال نیرو توسط </a:t>
            </a:r>
            <a:r>
              <a:rPr lang="fa-IR" sz="2400" dirty="0" err="1">
                <a:latin typeface="Times New Roman" panose="02020603050405020304" pitchFamily="18" charset="0"/>
                <a:ea typeface="Times New Roman" panose="02020603050405020304" pitchFamily="18" charset="0"/>
                <a:cs typeface="B Zar" panose="00000400000000000000" pitchFamily="2" charset="-78"/>
              </a:rPr>
              <a:t>تاندون</a:t>
            </a:r>
            <a:r>
              <a:rPr lang="fa-IR" sz="2400" dirty="0">
                <a:latin typeface="Times New Roman" panose="02020603050405020304" pitchFamily="18" charset="0"/>
                <a:ea typeface="Times New Roman" panose="02020603050405020304" pitchFamily="18" charset="0"/>
                <a:cs typeface="B Zar" panose="00000400000000000000" pitchFamily="2" charset="-78"/>
              </a:rPr>
              <a:t> ها در خلاف اعمال بار و عدم ترک خوردگی بتن باعث کاهش خیز و تغییر شکل های بزرگ می شود.</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022411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2580" y="147651"/>
            <a:ext cx="9414455" cy="1200329"/>
          </a:xfrm>
          <a:prstGeom prst="rect">
            <a:avLst/>
          </a:prstGeom>
        </p:spPr>
        <p:txBody>
          <a:bodyPr wrap="square">
            <a:spAutoFit/>
          </a:bodyPr>
          <a:lstStyle/>
          <a:p>
            <a:pPr algn="r" rtl="1"/>
            <a:r>
              <a:rPr lang="fa-IR" sz="2400" dirty="0">
                <a:solidFill>
                  <a:srgbClr val="00B050"/>
                </a:solidFill>
                <a:latin typeface="Times New Roman" panose="02020603050405020304" pitchFamily="18" charset="0"/>
                <a:ea typeface="Times New Roman" panose="02020603050405020304" pitchFamily="18" charset="0"/>
                <a:cs typeface="B Zar" panose="00000400000000000000" pitchFamily="2" charset="-78"/>
              </a:rPr>
              <a:t>-کاهش لرزش:</a:t>
            </a:r>
            <a:endParaRPr lang="en-US" sz="2400" dirty="0">
              <a:latin typeface="Times New Roman" panose="02020603050405020304" pitchFamily="18" charset="0"/>
              <a:ea typeface="Times New Roman" panose="02020603050405020304" pitchFamily="18" charset="0"/>
            </a:endParaRPr>
          </a:p>
          <a:p>
            <a:pPr algn="r" rtl="1"/>
            <a:r>
              <a:rPr lang="fa-IR" sz="2400" dirty="0">
                <a:latin typeface="Times New Roman" panose="02020603050405020304" pitchFamily="18" charset="0"/>
                <a:ea typeface="Times New Roman" panose="02020603050405020304" pitchFamily="18" charset="0"/>
                <a:cs typeface="B Zar" panose="00000400000000000000" pitchFamily="2" charset="-78"/>
              </a:rPr>
              <a:t>عدم ترک خوردگی دال و کاهش وزن باعث کاهش ارتعاش می شود. با توجه به ایجاد دهانه های بزرگ کنترل لرزش </a:t>
            </a:r>
            <a:r>
              <a:rPr lang="fa-IR" sz="2400" dirty="0" err="1">
                <a:latin typeface="Times New Roman" panose="02020603050405020304" pitchFamily="18" charset="0"/>
                <a:ea typeface="Times New Roman" panose="02020603050405020304" pitchFamily="18" charset="0"/>
                <a:cs typeface="B Zar" panose="00000400000000000000" pitchFamily="2" charset="-78"/>
              </a:rPr>
              <a:t>الزامی</a:t>
            </a:r>
            <a:r>
              <a:rPr lang="fa-IR" sz="2400" dirty="0">
                <a:latin typeface="Times New Roman" panose="02020603050405020304" pitchFamily="18" charset="0"/>
                <a:ea typeface="Times New Roman" panose="02020603050405020304" pitchFamily="18" charset="0"/>
                <a:cs typeface="B Zar" panose="00000400000000000000" pitchFamily="2" charset="-78"/>
              </a:rPr>
              <a:t> می باشد</a:t>
            </a:r>
            <a:r>
              <a:rPr lang="fa-IR" dirty="0">
                <a:latin typeface="Times New Roman" panose="02020603050405020304" pitchFamily="18" charset="0"/>
                <a:ea typeface="Times New Roman" panose="02020603050405020304" pitchFamily="18" charset="0"/>
                <a:cs typeface="B Zar" panose="00000400000000000000" pitchFamily="2" charset="-78"/>
              </a:rPr>
              <a:t>.</a:t>
            </a:r>
            <a:endParaRPr lang="en-US" sz="20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1081825" y="1812542"/>
            <a:ext cx="9195514" cy="2308324"/>
          </a:xfrm>
          <a:prstGeom prst="rect">
            <a:avLst/>
          </a:prstGeom>
        </p:spPr>
        <p:txBody>
          <a:bodyPr wrap="square">
            <a:spAutoFit/>
          </a:bodyPr>
          <a:lstStyle/>
          <a:p>
            <a:pPr algn="r" rtl="1"/>
            <a:r>
              <a:rPr lang="fa-IR" sz="2400" dirty="0">
                <a:solidFill>
                  <a:srgbClr val="00B050"/>
                </a:solidFill>
                <a:latin typeface="Times New Roman" panose="02020603050405020304" pitchFamily="18" charset="0"/>
                <a:ea typeface="Times New Roman" panose="02020603050405020304" pitchFamily="18" charset="0"/>
                <a:cs typeface="B Zar" panose="00000400000000000000" pitchFamily="2" charset="-78"/>
              </a:rPr>
              <a:t>-کنسول بزرگ:</a:t>
            </a:r>
            <a:endParaRPr lang="en-US" sz="2400" dirty="0">
              <a:latin typeface="Times New Roman" panose="02020603050405020304" pitchFamily="18" charset="0"/>
              <a:ea typeface="Times New Roman" panose="02020603050405020304" pitchFamily="18" charset="0"/>
            </a:endParaRPr>
          </a:p>
          <a:p>
            <a:pPr algn="r" rtl="1"/>
            <a:r>
              <a:rPr lang="fa-IR" sz="2400" dirty="0" err="1">
                <a:latin typeface="Times New Roman" panose="02020603050405020304" pitchFamily="18" charset="0"/>
                <a:ea typeface="Times New Roman" panose="02020603050405020304" pitchFamily="18" charset="0"/>
                <a:cs typeface="B Zar" panose="00000400000000000000" pitchFamily="2" charset="-78"/>
              </a:rPr>
              <a:t>بدلیل</a:t>
            </a:r>
            <a:r>
              <a:rPr lang="fa-IR" sz="2400" dirty="0">
                <a:latin typeface="Times New Roman" panose="02020603050405020304" pitchFamily="18" charset="0"/>
                <a:ea typeface="Times New Roman" panose="02020603050405020304" pitchFamily="18" charset="0"/>
                <a:cs typeface="B Zar" panose="00000400000000000000" pitchFamily="2" charset="-78"/>
              </a:rPr>
              <a:t> کاهش ضخامت و استفاده از نیروی پس کشیدگی </a:t>
            </a:r>
            <a:r>
              <a:rPr lang="fa-IR" sz="2400" dirty="0" err="1">
                <a:latin typeface="Times New Roman" panose="02020603050405020304" pitchFamily="18" charset="0"/>
                <a:ea typeface="Times New Roman" panose="02020603050405020304" pitchFamily="18" charset="0"/>
                <a:cs typeface="B Zar" panose="00000400000000000000" pitchFamily="2" charset="-78"/>
              </a:rPr>
              <a:t>تاندون</a:t>
            </a:r>
            <a:r>
              <a:rPr lang="fa-IR" sz="2400" dirty="0">
                <a:latin typeface="Times New Roman" panose="02020603050405020304" pitchFamily="18" charset="0"/>
                <a:ea typeface="Times New Roman" panose="02020603050405020304" pitchFamily="18" charset="0"/>
                <a:cs typeface="B Zar" panose="00000400000000000000" pitchFamily="2" charset="-78"/>
              </a:rPr>
              <a:t> ها در خلاف جهت بار می توان کنسول </a:t>
            </a:r>
            <a:r>
              <a:rPr lang="fa-IR" sz="2400" dirty="0" err="1">
                <a:latin typeface="Times New Roman" panose="02020603050405020304" pitchFamily="18" charset="0"/>
                <a:ea typeface="Times New Roman" panose="02020603050405020304" pitchFamily="18" charset="0"/>
                <a:cs typeface="B Zar" panose="00000400000000000000" pitchFamily="2" charset="-78"/>
              </a:rPr>
              <a:t>هایی</a:t>
            </a:r>
            <a:r>
              <a:rPr lang="fa-IR" sz="2400" dirty="0">
                <a:latin typeface="Times New Roman" panose="02020603050405020304" pitchFamily="18" charset="0"/>
                <a:ea typeface="Times New Roman" panose="02020603050405020304" pitchFamily="18" charset="0"/>
                <a:cs typeface="B Zar" panose="00000400000000000000" pitchFamily="2" charset="-78"/>
              </a:rPr>
              <a:t> با دهانه های بزرگ را براحتی در مقایسه با دال های بتن مسلح معمولی با قرار دادن </a:t>
            </a:r>
            <a:r>
              <a:rPr lang="fa-IR" sz="2400" dirty="0" err="1">
                <a:latin typeface="Times New Roman" panose="02020603050405020304" pitchFamily="18" charset="0"/>
                <a:ea typeface="Times New Roman" panose="02020603050405020304" pitchFamily="18" charset="0"/>
                <a:cs typeface="B Zar" panose="00000400000000000000" pitchFamily="2" charset="-78"/>
              </a:rPr>
              <a:t>تعدادکابل</a:t>
            </a:r>
            <a:r>
              <a:rPr lang="fa-IR" sz="2400" dirty="0">
                <a:latin typeface="Times New Roman" panose="02020603050405020304" pitchFamily="18" charset="0"/>
                <a:ea typeface="Times New Roman" panose="02020603050405020304" pitchFamily="18" charset="0"/>
                <a:cs typeface="B Zar" panose="00000400000000000000" pitchFamily="2" charset="-78"/>
              </a:rPr>
              <a:t> ها و نحوه قرارگیری و تمهیدات طراحی و آیین نامه ای ایجاد کرد.</a:t>
            </a:r>
          </a:p>
          <a:p>
            <a:pPr algn="r" rtl="1"/>
            <a:endParaRPr lang="fa-IR" sz="2400" dirty="0">
              <a:effectLst/>
              <a:latin typeface="Times New Roman" panose="02020603050405020304" pitchFamily="18" charset="0"/>
              <a:ea typeface="Times New Roman" panose="02020603050405020304" pitchFamily="18" charset="0"/>
              <a:cs typeface="B Zar" panose="00000400000000000000" pitchFamily="2" charset="-78"/>
            </a:endParaRPr>
          </a:p>
          <a:p>
            <a:pPr algn="r" rtl="1"/>
            <a:endParaRPr lang="en-US" sz="24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1571222" y="3673172"/>
            <a:ext cx="8706117" cy="1232741"/>
          </a:xfrm>
          <a:prstGeom prst="rect">
            <a:avLst/>
          </a:prstGeom>
        </p:spPr>
        <p:txBody>
          <a:bodyPr wrap="square">
            <a:spAutoFit/>
          </a:bodyPr>
          <a:lstStyle/>
          <a:p>
            <a:pPr algn="r" rtl="1"/>
            <a:r>
              <a:rPr lang="fa-IR" sz="2400" dirty="0">
                <a:solidFill>
                  <a:srgbClr val="00B050"/>
                </a:solidFill>
                <a:latin typeface="Times New Roman" panose="02020603050405020304" pitchFamily="18" charset="0"/>
                <a:ea typeface="Times New Roman" panose="02020603050405020304" pitchFamily="18" charset="0"/>
                <a:cs typeface="B Zar" panose="00000400000000000000" pitchFamily="2" charset="-78"/>
              </a:rPr>
              <a:t>-حذف تیرهای میانی و یا پیرامونی:</a:t>
            </a:r>
            <a:endParaRPr lang="en-US" sz="2400" dirty="0">
              <a:latin typeface="Times New Roman" panose="02020603050405020304" pitchFamily="18" charset="0"/>
              <a:ea typeface="Times New Roman" panose="02020603050405020304" pitchFamily="18" charset="0"/>
            </a:endParaRPr>
          </a:p>
          <a:p>
            <a:pPr algn="r" rtl="1"/>
            <a:r>
              <a:rPr lang="fa-IR" sz="2400" dirty="0">
                <a:latin typeface="Times New Roman" panose="02020603050405020304" pitchFamily="18" charset="0"/>
                <a:ea typeface="Times New Roman" panose="02020603050405020304" pitchFamily="18" charset="0"/>
                <a:cs typeface="B Zar" panose="00000400000000000000" pitchFamily="2" charset="-78"/>
              </a:rPr>
              <a:t>در بسیاری مواقع در سقف های فاقد تیر میانی می توان سقف کاذب را حذف کرد و نیروی مرده وارد به سازه را کاهش داد</a:t>
            </a:r>
            <a:r>
              <a:rPr lang="fa-IR" dirty="0">
                <a:latin typeface="Times New Roman" panose="02020603050405020304" pitchFamily="18" charset="0"/>
                <a:ea typeface="Times New Roman" panose="02020603050405020304" pitchFamily="18" charset="0"/>
                <a:cs typeface="B Zar" panose="00000400000000000000" pitchFamily="2" charset="-78"/>
              </a:rPr>
              <a:t>.</a:t>
            </a:r>
            <a:endParaRPr lang="en-US" sz="2000"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1043188" y="4804756"/>
            <a:ext cx="9234151" cy="1477328"/>
          </a:xfrm>
          <a:prstGeom prst="rect">
            <a:avLst/>
          </a:prstGeom>
        </p:spPr>
        <p:txBody>
          <a:bodyPr wrap="square">
            <a:spAutoFit/>
          </a:bodyPr>
          <a:lstStyle/>
          <a:p>
            <a:pPr algn="r" rtl="1"/>
            <a:r>
              <a:rPr lang="fa-IR" dirty="0">
                <a:latin typeface="Times New Roman" panose="02020603050405020304" pitchFamily="18" charset="0"/>
                <a:ea typeface="Times New Roman" panose="02020603050405020304" pitchFamily="18" charset="0"/>
                <a:cs typeface="B Zar" panose="00000400000000000000" pitchFamily="2" charset="-78"/>
              </a:rPr>
              <a:t> </a:t>
            </a:r>
            <a:endParaRPr lang="en-US" sz="2000" dirty="0">
              <a:latin typeface="Times New Roman" panose="02020603050405020304" pitchFamily="18" charset="0"/>
              <a:ea typeface="Times New Roman" panose="02020603050405020304" pitchFamily="18" charset="0"/>
            </a:endParaRPr>
          </a:p>
          <a:p>
            <a:pPr algn="r" rtl="1"/>
            <a:r>
              <a:rPr lang="fa-IR" sz="2400" dirty="0">
                <a:solidFill>
                  <a:srgbClr val="00B050"/>
                </a:solidFill>
                <a:latin typeface="Times New Roman" panose="02020603050405020304" pitchFamily="18" charset="0"/>
                <a:ea typeface="Times New Roman" panose="02020603050405020304" pitchFamily="18" charset="0"/>
                <a:cs typeface="B Zar" panose="00000400000000000000" pitchFamily="2" charset="-78"/>
              </a:rPr>
              <a:t>-انسجام و </a:t>
            </a:r>
            <a:r>
              <a:rPr lang="fa-IR" sz="2400" dirty="0" err="1">
                <a:solidFill>
                  <a:srgbClr val="00B050"/>
                </a:solidFill>
                <a:latin typeface="Times New Roman" panose="02020603050405020304" pitchFamily="18" charset="0"/>
                <a:ea typeface="Times New Roman" panose="02020603050405020304" pitchFamily="18" charset="0"/>
                <a:cs typeface="B Zar" panose="00000400000000000000" pitchFamily="2" charset="-78"/>
              </a:rPr>
              <a:t>صلبیت</a:t>
            </a:r>
            <a:r>
              <a:rPr lang="fa-IR" sz="2400" dirty="0">
                <a:solidFill>
                  <a:srgbClr val="00B050"/>
                </a:solidFill>
                <a:latin typeface="Times New Roman" panose="02020603050405020304" pitchFamily="18" charset="0"/>
                <a:ea typeface="Times New Roman" panose="02020603050405020304" pitchFamily="18" charset="0"/>
                <a:cs typeface="B Zar" panose="00000400000000000000" pitchFamily="2" charset="-78"/>
              </a:rPr>
              <a:t> زیاد:</a:t>
            </a:r>
            <a:endParaRPr lang="en-US" sz="2400" dirty="0">
              <a:latin typeface="Times New Roman" panose="02020603050405020304" pitchFamily="18" charset="0"/>
              <a:ea typeface="Times New Roman" panose="02020603050405020304" pitchFamily="18" charset="0"/>
            </a:endParaRPr>
          </a:p>
          <a:p>
            <a:pPr algn="r" rtl="1"/>
            <a:r>
              <a:rPr lang="fa-IR" sz="2400" dirty="0" err="1">
                <a:latin typeface="Times New Roman" panose="02020603050405020304" pitchFamily="18" charset="0"/>
                <a:ea typeface="Times New Roman" panose="02020603050405020304" pitchFamily="18" charset="0"/>
                <a:cs typeface="B Zar" panose="00000400000000000000" pitchFamily="2" charset="-78"/>
              </a:rPr>
              <a:t>بدلیل</a:t>
            </a:r>
            <a:r>
              <a:rPr lang="fa-IR" sz="2400" dirty="0">
                <a:latin typeface="Times New Roman" panose="02020603050405020304" pitchFamily="18" charset="0"/>
                <a:ea typeface="Times New Roman" panose="02020603050405020304" pitchFamily="18" charset="0"/>
                <a:cs typeface="B Zar" panose="00000400000000000000" pitchFamily="2" charset="-78"/>
              </a:rPr>
              <a:t> اینکه بتن تحت فشار قرار می گیرد و ترک </a:t>
            </a:r>
            <a:r>
              <a:rPr lang="fa-IR" sz="2400" dirty="0" err="1">
                <a:latin typeface="Times New Roman" panose="02020603050405020304" pitchFamily="18" charset="0"/>
                <a:ea typeface="Times New Roman" panose="02020603050405020304" pitchFamily="18" charset="0"/>
                <a:cs typeface="B Zar" panose="00000400000000000000" pitchFamily="2" charset="-78"/>
              </a:rPr>
              <a:t>نمی</a:t>
            </a:r>
            <a:r>
              <a:rPr lang="fa-IR" sz="2400" dirty="0">
                <a:latin typeface="Times New Roman" panose="02020603050405020304" pitchFamily="18" charset="0"/>
                <a:ea typeface="Times New Roman" panose="02020603050405020304" pitchFamily="18" charset="0"/>
                <a:cs typeface="B Zar" panose="00000400000000000000" pitchFamily="2" charset="-78"/>
              </a:rPr>
              <a:t> خورد سقف مقاومت </a:t>
            </a:r>
            <a:r>
              <a:rPr lang="fa-IR" sz="2400" dirty="0" err="1">
                <a:latin typeface="Times New Roman" panose="02020603050405020304" pitchFamily="18" charset="0"/>
                <a:ea typeface="Times New Roman" panose="02020603050405020304" pitchFamily="18" charset="0"/>
                <a:cs typeface="B Zar" panose="00000400000000000000" pitchFamily="2" charset="-78"/>
              </a:rPr>
              <a:t>برشی</a:t>
            </a:r>
            <a:r>
              <a:rPr lang="fa-IR" sz="2400" dirty="0">
                <a:latin typeface="Times New Roman" panose="02020603050405020304" pitchFamily="18" charset="0"/>
                <a:ea typeface="Times New Roman" panose="02020603050405020304" pitchFamily="18" charset="0"/>
                <a:cs typeface="B Zar" panose="00000400000000000000" pitchFamily="2" charset="-78"/>
              </a:rPr>
              <a:t> بیشتر و همچنین </a:t>
            </a:r>
            <a:r>
              <a:rPr lang="fa-IR" sz="2400" dirty="0" err="1">
                <a:latin typeface="Times New Roman" panose="02020603050405020304" pitchFamily="18" charset="0"/>
                <a:ea typeface="Times New Roman" panose="02020603050405020304" pitchFamily="18" charset="0"/>
                <a:cs typeface="B Zar" panose="00000400000000000000" pitchFamily="2" charset="-78"/>
              </a:rPr>
              <a:t>صلبیت</a:t>
            </a:r>
            <a:r>
              <a:rPr lang="fa-IR" sz="2400" dirty="0">
                <a:latin typeface="Times New Roman" panose="02020603050405020304" pitchFamily="18" charset="0"/>
                <a:ea typeface="Times New Roman" panose="02020603050405020304" pitchFamily="18" charset="0"/>
                <a:cs typeface="B Zar" panose="00000400000000000000" pitchFamily="2" charset="-78"/>
              </a:rPr>
              <a:t> بیشتری در مقایسه با دیگر سقف های بتن مسلح دارد.</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781892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97735" y="136943"/>
            <a:ext cx="8886422" cy="2246769"/>
          </a:xfrm>
          <a:prstGeom prst="rect">
            <a:avLst/>
          </a:prstGeom>
        </p:spPr>
        <p:txBody>
          <a:bodyPr wrap="square">
            <a:spAutoFit/>
          </a:bodyPr>
          <a:lstStyle/>
          <a:p>
            <a:pPr algn="r" rtl="1"/>
            <a:r>
              <a:rPr lang="fa-IR" sz="2000" dirty="0">
                <a:solidFill>
                  <a:srgbClr val="00B050"/>
                </a:solidFill>
                <a:latin typeface="Times New Roman" panose="02020603050405020304" pitchFamily="18" charset="0"/>
                <a:ea typeface="Times New Roman" panose="02020603050405020304" pitchFamily="18" charset="0"/>
                <a:cs typeface="B Zar" panose="00000400000000000000" pitchFamily="2" charset="-78"/>
              </a:rPr>
              <a:t>-تنش یکسان زیر </a:t>
            </a:r>
            <a:r>
              <a:rPr lang="fa-IR" sz="2000" dirty="0" err="1">
                <a:solidFill>
                  <a:srgbClr val="00B050"/>
                </a:solidFill>
                <a:latin typeface="Times New Roman" panose="02020603050405020304" pitchFamily="18" charset="0"/>
                <a:ea typeface="Times New Roman" panose="02020603050405020304" pitchFamily="18" charset="0"/>
                <a:cs typeface="B Zar" panose="00000400000000000000" pitchFamily="2" charset="-78"/>
              </a:rPr>
              <a:t>فونداسیون</a:t>
            </a:r>
            <a:r>
              <a:rPr lang="fa-IR" sz="2000" dirty="0">
                <a:solidFill>
                  <a:srgbClr val="00B050"/>
                </a:solidFill>
                <a:latin typeface="Times New Roman" panose="02020603050405020304" pitchFamily="18" charset="0"/>
                <a:ea typeface="Times New Roman" panose="02020603050405020304" pitchFamily="18" charset="0"/>
                <a:cs typeface="B Zar" panose="00000400000000000000" pitchFamily="2" charset="-78"/>
              </a:rPr>
              <a:t>:</a:t>
            </a:r>
            <a:endParaRPr lang="en-US" sz="2000" dirty="0">
              <a:latin typeface="Times New Roman" panose="02020603050405020304" pitchFamily="18" charset="0"/>
              <a:ea typeface="Times New Roman" panose="02020603050405020304" pitchFamily="18" charset="0"/>
            </a:endParaRPr>
          </a:p>
          <a:p>
            <a:pPr algn="just" rtl="1"/>
            <a:r>
              <a:rPr lang="fa-IR" sz="2000" dirty="0">
                <a:latin typeface="Times New Roman" panose="02020603050405020304" pitchFamily="18" charset="0"/>
                <a:ea typeface="Times New Roman" panose="02020603050405020304" pitchFamily="18" charset="0"/>
                <a:cs typeface="B Zar" panose="00000400000000000000" pitchFamily="2" charset="-78"/>
              </a:rPr>
              <a:t>در مناطقی که خاک های سست وجود دارد و یا اینکه </a:t>
            </a:r>
            <a:r>
              <a:rPr lang="fa-IR" sz="2000" dirty="0" err="1">
                <a:latin typeface="Times New Roman" panose="02020603050405020304" pitchFamily="18" charset="0"/>
                <a:ea typeface="Times New Roman" panose="02020603050405020304" pitchFamily="18" charset="0"/>
                <a:cs typeface="B Zar" panose="00000400000000000000" pitchFamily="2" charset="-78"/>
              </a:rPr>
              <a:t>بدلیل</a:t>
            </a:r>
            <a:r>
              <a:rPr lang="fa-IR" sz="2000" dirty="0">
                <a:latin typeface="Times New Roman" panose="02020603050405020304" pitchFamily="18" charset="0"/>
                <a:ea typeface="Times New Roman" panose="02020603050405020304" pitchFamily="18" charset="0"/>
                <a:cs typeface="B Zar" panose="00000400000000000000" pitchFamily="2" charset="-78"/>
              </a:rPr>
              <a:t> رس زیاد و تغییرات رطوبت در سطح خاک امکان انقباض و انبساط خاک وجود دارد یا باید با تعویض خاک و تثبیت آن که در بسیاری مواقع </a:t>
            </a:r>
            <a:r>
              <a:rPr lang="fa-IR" sz="2000" dirty="0" err="1">
                <a:latin typeface="Times New Roman" panose="02020603050405020304" pitchFamily="18" charset="0"/>
                <a:ea typeface="Times New Roman" panose="02020603050405020304" pitchFamily="18" charset="0"/>
                <a:cs typeface="B Zar" panose="00000400000000000000" pitchFamily="2" charset="-78"/>
              </a:rPr>
              <a:t>بدلایل</a:t>
            </a:r>
            <a:r>
              <a:rPr lang="fa-IR" sz="2000" dirty="0">
                <a:latin typeface="Times New Roman" panose="02020603050405020304" pitchFamily="18" charset="0"/>
                <a:ea typeface="Times New Roman" panose="02020603050405020304" pitchFamily="18" charset="0"/>
                <a:cs typeface="B Zar" panose="00000400000000000000" pitchFamily="2" charset="-78"/>
              </a:rPr>
              <a:t> اجرایی و یا اقتصادی امکان پذیر </a:t>
            </a:r>
            <a:r>
              <a:rPr lang="fa-IR" sz="2000" dirty="0" err="1">
                <a:latin typeface="Times New Roman" panose="02020603050405020304" pitchFamily="18" charset="0"/>
                <a:ea typeface="Times New Roman" panose="02020603050405020304" pitchFamily="18" charset="0"/>
                <a:cs typeface="B Zar" panose="00000400000000000000" pitchFamily="2" charset="-78"/>
              </a:rPr>
              <a:t>نمی</a:t>
            </a:r>
            <a:r>
              <a:rPr lang="fa-IR" sz="2000" dirty="0">
                <a:latin typeface="Times New Roman" panose="02020603050405020304" pitchFamily="18" charset="0"/>
                <a:ea typeface="Times New Roman" panose="02020603050405020304" pitchFamily="18" charset="0"/>
                <a:cs typeface="B Zar" panose="00000400000000000000" pitchFamily="2" charset="-78"/>
              </a:rPr>
              <a:t> باشد و یا با ایجاد شمع در زیر </a:t>
            </a:r>
            <a:r>
              <a:rPr lang="fa-IR" sz="2000" dirty="0" err="1">
                <a:latin typeface="Times New Roman" panose="02020603050405020304" pitchFamily="18" charset="0"/>
                <a:ea typeface="Times New Roman" panose="02020603050405020304" pitchFamily="18" charset="0"/>
                <a:cs typeface="B Zar" panose="00000400000000000000" pitchFamily="2" charset="-78"/>
              </a:rPr>
              <a:t>فونداسیون</a:t>
            </a:r>
            <a:r>
              <a:rPr lang="fa-IR" sz="2000" dirty="0">
                <a:latin typeface="Times New Roman" panose="02020603050405020304" pitchFamily="18" charset="0"/>
                <a:ea typeface="Times New Roman" panose="02020603050405020304" pitchFamily="18" charset="0"/>
                <a:cs typeface="B Zar" panose="00000400000000000000" pitchFamily="2" charset="-78"/>
              </a:rPr>
              <a:t> مانع از نشست های </a:t>
            </a:r>
            <a:r>
              <a:rPr lang="fa-IR" sz="2000" dirty="0" err="1">
                <a:latin typeface="Times New Roman" panose="02020603050405020304" pitchFamily="18" charset="0"/>
                <a:ea typeface="Times New Roman" panose="02020603050405020304" pitchFamily="18" charset="0"/>
                <a:cs typeface="B Zar" panose="00000400000000000000" pitchFamily="2" charset="-78"/>
              </a:rPr>
              <a:t>نامتقارن</a:t>
            </a:r>
            <a:r>
              <a:rPr lang="fa-IR" sz="2000" dirty="0">
                <a:latin typeface="Times New Roman" panose="02020603050405020304" pitchFamily="18" charset="0"/>
                <a:ea typeface="Times New Roman" panose="02020603050405020304" pitchFamily="18" charset="0"/>
                <a:cs typeface="B Zar" panose="00000400000000000000" pitchFamily="2" charset="-78"/>
              </a:rPr>
              <a:t> شد و یا ابعاد و ضخامت پی را افزایش داد. با استفاده از پس کشیدگی و نحوه مناسب قراردادن </a:t>
            </a:r>
            <a:r>
              <a:rPr lang="fa-IR" sz="2000" dirty="0" err="1">
                <a:latin typeface="Times New Roman" panose="02020603050405020304" pitchFamily="18" charset="0"/>
                <a:ea typeface="Times New Roman" panose="02020603050405020304" pitchFamily="18" charset="0"/>
                <a:cs typeface="B Zar" panose="00000400000000000000" pitchFamily="2" charset="-78"/>
              </a:rPr>
              <a:t>تاندون</a:t>
            </a:r>
            <a:r>
              <a:rPr lang="fa-IR" sz="2000" dirty="0">
                <a:latin typeface="Times New Roman" panose="02020603050405020304" pitchFamily="18" charset="0"/>
                <a:ea typeface="Times New Roman" panose="02020603050405020304" pitchFamily="18" charset="0"/>
                <a:cs typeface="B Zar" panose="00000400000000000000" pitchFamily="2" charset="-78"/>
              </a:rPr>
              <a:t> ها در </a:t>
            </a:r>
            <a:r>
              <a:rPr lang="fa-IR" sz="2000" dirty="0" err="1">
                <a:latin typeface="Times New Roman" panose="02020603050405020304" pitchFamily="18" charset="0"/>
                <a:ea typeface="Times New Roman" panose="02020603050405020304" pitchFamily="18" charset="0"/>
                <a:cs typeface="B Zar" panose="00000400000000000000" pitchFamily="2" charset="-78"/>
              </a:rPr>
              <a:t>فونداسیون</a:t>
            </a:r>
            <a:r>
              <a:rPr lang="fa-IR" sz="2000" dirty="0">
                <a:latin typeface="Times New Roman" panose="02020603050405020304" pitchFamily="18" charset="0"/>
                <a:ea typeface="Times New Roman" panose="02020603050405020304" pitchFamily="18" charset="0"/>
                <a:cs typeface="B Zar" panose="00000400000000000000" pitchFamily="2" charset="-78"/>
              </a:rPr>
              <a:t> می توان تنش را از محل اعمال بار به نقاط دیگر منتقل کرده و بدون افزایش ضخامت پی تنش یکسانی در زیر </a:t>
            </a:r>
            <a:r>
              <a:rPr lang="fa-IR" sz="2000" dirty="0" err="1">
                <a:latin typeface="Times New Roman" panose="02020603050405020304" pitchFamily="18" charset="0"/>
                <a:ea typeface="Times New Roman" panose="02020603050405020304" pitchFamily="18" charset="0"/>
                <a:cs typeface="B Zar" panose="00000400000000000000" pitchFamily="2" charset="-78"/>
              </a:rPr>
              <a:t>فونداسیون</a:t>
            </a:r>
            <a:r>
              <a:rPr lang="fa-IR" sz="2000" dirty="0">
                <a:latin typeface="Times New Roman" panose="02020603050405020304" pitchFamily="18" charset="0"/>
                <a:ea typeface="Times New Roman" panose="02020603050405020304" pitchFamily="18" charset="0"/>
                <a:cs typeface="B Zar" panose="00000400000000000000" pitchFamily="2" charset="-78"/>
              </a:rPr>
              <a:t> </a:t>
            </a:r>
            <a:r>
              <a:rPr lang="fa-IR" sz="2000" dirty="0" err="1">
                <a:latin typeface="Times New Roman" panose="02020603050405020304" pitchFamily="18" charset="0"/>
                <a:ea typeface="Times New Roman" panose="02020603050405020304" pitchFamily="18" charset="0"/>
                <a:cs typeface="B Zar" panose="00000400000000000000" pitchFamily="2" charset="-78"/>
              </a:rPr>
              <a:t>بوجود</a:t>
            </a:r>
            <a:r>
              <a:rPr lang="fa-IR" sz="2000" dirty="0">
                <a:latin typeface="Times New Roman" panose="02020603050405020304" pitchFamily="18" charset="0"/>
                <a:ea typeface="Times New Roman" panose="02020603050405020304" pitchFamily="18" charset="0"/>
                <a:cs typeface="B Zar" panose="00000400000000000000" pitchFamily="2" charset="-78"/>
              </a:rPr>
              <a:t> آورد.</a:t>
            </a:r>
            <a:endParaRPr lang="en-US" sz="2000" dirty="0">
              <a:effectLst/>
              <a:latin typeface="Times New Roman" panose="02020603050405020304" pitchFamily="18" charset="0"/>
              <a:ea typeface="Times New Roman" panose="02020603050405020304" pitchFamily="18" charset="0"/>
            </a:endParaRPr>
          </a:p>
        </p:txBody>
      </p:sp>
      <p:sp>
        <p:nvSpPr>
          <p:cNvPr id="6" name="Rectangle 2"/>
          <p:cNvSpPr>
            <a:spLocks noChangeArrowheads="1"/>
          </p:cNvSpPr>
          <p:nvPr/>
        </p:nvSpPr>
        <p:spPr bwMode="auto">
          <a:xfrm>
            <a:off x="1197735" y="3644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150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7735" y="2106261"/>
            <a:ext cx="3361387" cy="464082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p:cNvSpPr>
            <a:spLocks noChangeArrowheads="1"/>
          </p:cNvSpPr>
          <p:nvPr/>
        </p:nvSpPr>
        <p:spPr bwMode="auto">
          <a:xfrm>
            <a:off x="7070501" y="32841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0715" y="2206866"/>
            <a:ext cx="3523713" cy="331879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559122" y="6373480"/>
            <a:ext cx="4168129" cy="369332"/>
          </a:xfrm>
          <a:prstGeom prst="rect">
            <a:avLst/>
          </a:prstGeom>
        </p:spPr>
        <p:txBody>
          <a:bodyPr wrap="none">
            <a:spAutoFit/>
          </a:bodyPr>
          <a:lstStyle/>
          <a:p>
            <a:r>
              <a:rPr lang="fa-IR" dirty="0">
                <a:latin typeface="Times New Roman" panose="02020603050405020304" pitchFamily="18" charset="0"/>
                <a:ea typeface="Times New Roman" panose="02020603050405020304" pitchFamily="18" charset="0"/>
                <a:cs typeface="B Zar" panose="00000400000000000000" pitchFamily="2" charset="-78"/>
              </a:rPr>
              <a:t>تنش یکنواخت </a:t>
            </a:r>
            <a:r>
              <a:rPr lang="fa-IR" dirty="0" err="1">
                <a:latin typeface="Times New Roman" panose="02020603050405020304" pitchFamily="18" charset="0"/>
                <a:ea typeface="Times New Roman" panose="02020603050405020304" pitchFamily="18" charset="0"/>
                <a:cs typeface="B Zar" panose="00000400000000000000" pitchFamily="2" charset="-78"/>
              </a:rPr>
              <a:t>بدلیل</a:t>
            </a:r>
            <a:r>
              <a:rPr lang="fa-IR" dirty="0">
                <a:latin typeface="Times New Roman" panose="02020603050405020304" pitchFamily="18" charset="0"/>
                <a:ea typeface="Times New Roman" panose="02020603050405020304" pitchFamily="18" charset="0"/>
                <a:cs typeface="B Zar" panose="00000400000000000000" pitchFamily="2" charset="-78"/>
              </a:rPr>
              <a:t> نحوه قرارگیری </a:t>
            </a:r>
            <a:r>
              <a:rPr lang="fa-IR" dirty="0" err="1">
                <a:latin typeface="Times New Roman" panose="02020603050405020304" pitchFamily="18" charset="0"/>
                <a:ea typeface="Times New Roman" panose="02020603050405020304" pitchFamily="18" charset="0"/>
                <a:cs typeface="B Zar" panose="00000400000000000000" pitchFamily="2" charset="-78"/>
              </a:rPr>
              <a:t>تاندون</a:t>
            </a:r>
            <a:r>
              <a:rPr lang="fa-IR" dirty="0">
                <a:latin typeface="Times New Roman" panose="02020603050405020304" pitchFamily="18" charset="0"/>
                <a:ea typeface="Times New Roman" panose="02020603050405020304" pitchFamily="18" charset="0"/>
                <a:cs typeface="B Zar" panose="00000400000000000000" pitchFamily="2" charset="-78"/>
              </a:rPr>
              <a:t> ها و توزیع بار</a:t>
            </a:r>
            <a:endParaRPr lang="en-US" dirty="0"/>
          </a:p>
        </p:txBody>
      </p:sp>
      <p:sp>
        <p:nvSpPr>
          <p:cNvPr id="9" name="Rectangle 8"/>
          <p:cNvSpPr/>
          <p:nvPr/>
        </p:nvSpPr>
        <p:spPr>
          <a:xfrm>
            <a:off x="5548490" y="5580240"/>
            <a:ext cx="3425938" cy="369332"/>
          </a:xfrm>
          <a:prstGeom prst="rect">
            <a:avLst/>
          </a:prstGeom>
        </p:spPr>
        <p:txBody>
          <a:bodyPr wrap="none">
            <a:spAutoFit/>
          </a:bodyPr>
          <a:lstStyle/>
          <a:p>
            <a:r>
              <a:rPr lang="fa-IR" dirty="0">
                <a:latin typeface="Times New Roman" panose="02020603050405020304" pitchFamily="18" charset="0"/>
                <a:ea typeface="Times New Roman" panose="02020603050405020304" pitchFamily="18" charset="0"/>
                <a:cs typeface="B Zar" panose="00000400000000000000" pitchFamily="2" charset="-78"/>
              </a:rPr>
              <a:t>خاک رس </a:t>
            </a:r>
            <a:r>
              <a:rPr lang="fa-IR" dirty="0" err="1">
                <a:latin typeface="Times New Roman" panose="02020603050405020304" pitchFamily="18" charset="0"/>
                <a:ea typeface="Times New Roman" panose="02020603050405020304" pitchFamily="18" charset="0"/>
                <a:cs typeface="B Zar" panose="00000400000000000000" pitchFamily="2" charset="-78"/>
              </a:rPr>
              <a:t>منبسط</a:t>
            </a:r>
            <a:r>
              <a:rPr lang="fa-IR" dirty="0">
                <a:latin typeface="Times New Roman" panose="02020603050405020304" pitchFamily="18" charset="0"/>
                <a:ea typeface="Times New Roman" panose="02020603050405020304" pitchFamily="18" charset="0"/>
                <a:cs typeface="B Zar" panose="00000400000000000000" pitchFamily="2" charset="-78"/>
              </a:rPr>
              <a:t> و منقبض شونده با تغییر فصل </a:t>
            </a:r>
            <a:endParaRPr lang="en-US" dirty="0"/>
          </a:p>
        </p:txBody>
      </p:sp>
    </p:spTree>
    <p:extLst>
      <p:ext uri="{BB962C8B-B14F-4D97-AF65-F5344CB8AC3E}">
        <p14:creationId xmlns:p14="http://schemas.microsoft.com/office/powerpoint/2010/main" val="24397875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40159" y="1709119"/>
            <a:ext cx="9092484" cy="1200329"/>
          </a:xfrm>
          <a:prstGeom prst="rect">
            <a:avLst/>
          </a:prstGeom>
        </p:spPr>
        <p:txBody>
          <a:bodyPr wrap="square">
            <a:spAutoFit/>
          </a:bodyPr>
          <a:lstStyle/>
          <a:p>
            <a:pPr algn="r" rtl="1"/>
            <a:r>
              <a:rPr lang="fa-IR" sz="2400" dirty="0">
                <a:solidFill>
                  <a:srgbClr val="00B050"/>
                </a:solidFill>
                <a:latin typeface="Times New Roman" panose="02020603050405020304" pitchFamily="18" charset="0"/>
                <a:ea typeface="Times New Roman" panose="02020603050405020304" pitchFamily="18" charset="0"/>
                <a:cs typeface="B Zar" panose="00000400000000000000" pitchFamily="2" charset="-78"/>
              </a:rPr>
              <a:t>-طراحی و احداث سازه </a:t>
            </a:r>
            <a:r>
              <a:rPr lang="fa-IR" sz="2400" dirty="0" err="1">
                <a:solidFill>
                  <a:srgbClr val="00B050"/>
                </a:solidFill>
                <a:latin typeface="Times New Roman" panose="02020603050405020304" pitchFamily="18" charset="0"/>
                <a:ea typeface="Times New Roman" panose="02020603050405020304" pitchFamily="18" charset="0"/>
                <a:cs typeface="B Zar" panose="00000400000000000000" pitchFamily="2" charset="-78"/>
              </a:rPr>
              <a:t>هایی</a:t>
            </a:r>
            <a:r>
              <a:rPr lang="fa-IR" sz="2400" dirty="0">
                <a:solidFill>
                  <a:srgbClr val="00B050"/>
                </a:solidFill>
                <a:latin typeface="Times New Roman" panose="02020603050405020304" pitchFamily="18" charset="0"/>
                <a:ea typeface="Times New Roman" panose="02020603050405020304" pitchFamily="18" charset="0"/>
                <a:cs typeface="B Zar" panose="00000400000000000000" pitchFamily="2" charset="-78"/>
              </a:rPr>
              <a:t> خاص:</a:t>
            </a:r>
            <a:endParaRPr lang="en-US" sz="2400" dirty="0">
              <a:latin typeface="Times New Roman" panose="02020603050405020304" pitchFamily="18" charset="0"/>
              <a:ea typeface="Times New Roman" panose="02020603050405020304" pitchFamily="18" charset="0"/>
            </a:endParaRPr>
          </a:p>
          <a:p>
            <a:pPr algn="r" rtl="1"/>
            <a:r>
              <a:rPr lang="fa-IR" sz="2400" dirty="0">
                <a:latin typeface="Times New Roman" panose="02020603050405020304" pitchFamily="18" charset="0"/>
                <a:ea typeface="Times New Roman" panose="02020603050405020304" pitchFamily="18" charset="0"/>
                <a:cs typeface="B Zar" panose="00000400000000000000" pitchFamily="2" charset="-78"/>
              </a:rPr>
              <a:t>سازه </a:t>
            </a:r>
            <a:r>
              <a:rPr lang="fa-IR" sz="2400" dirty="0" err="1">
                <a:latin typeface="Times New Roman" panose="02020603050405020304" pitchFamily="18" charset="0"/>
                <a:ea typeface="Times New Roman" panose="02020603050405020304" pitchFamily="18" charset="0"/>
                <a:cs typeface="B Zar" panose="00000400000000000000" pitchFamily="2" charset="-78"/>
              </a:rPr>
              <a:t>هایی</a:t>
            </a:r>
            <a:r>
              <a:rPr lang="fa-IR" sz="2400" dirty="0">
                <a:latin typeface="Times New Roman" panose="02020603050405020304" pitchFamily="18" charset="0"/>
                <a:ea typeface="Times New Roman" panose="02020603050405020304" pitchFamily="18" charset="0"/>
                <a:cs typeface="B Zar" panose="00000400000000000000" pitchFamily="2" charset="-78"/>
              </a:rPr>
              <a:t> که عدم ترک خوردگی ، محافظت در برابر خوردگی و انفجار بسیار حائز اهمیت می باشد. در مقایسه با سازه های فلزی دارای طول عمر ، ایمنی بیشتر و همچنین اقتصادی تر می باشند.</a:t>
            </a:r>
            <a:endParaRPr lang="en-US" sz="2400" dirty="0">
              <a:effectLst/>
              <a:latin typeface="Times New Roman" panose="02020603050405020304" pitchFamily="18" charset="0"/>
              <a:ea typeface="Times New Roman" panose="02020603050405020304" pitchFamily="18" charset="0"/>
            </a:endParaRPr>
          </a:p>
        </p:txBody>
      </p:sp>
      <p:sp>
        <p:nvSpPr>
          <p:cNvPr id="5" name="Rectangle 2"/>
          <p:cNvSpPr>
            <a:spLocks noChangeArrowheads="1"/>
          </p:cNvSpPr>
          <p:nvPr/>
        </p:nvSpPr>
        <p:spPr bwMode="auto">
          <a:xfrm>
            <a:off x="1378039" y="2331075"/>
            <a:ext cx="688964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457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893" y="3143529"/>
            <a:ext cx="8538750" cy="312882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846101" y="6272349"/>
            <a:ext cx="1186542" cy="369332"/>
          </a:xfrm>
          <a:prstGeom prst="rect">
            <a:avLst/>
          </a:prstGeom>
        </p:spPr>
        <p:txBody>
          <a:bodyPr wrap="none">
            <a:spAutoFit/>
          </a:bodyPr>
          <a:lstStyle/>
          <a:p>
            <a:pPr algn="r" rtl="1"/>
            <a:r>
              <a:rPr lang="fa-IR" dirty="0">
                <a:latin typeface="Times New Roman" panose="02020603050405020304" pitchFamily="18" charset="0"/>
                <a:ea typeface="Times New Roman" panose="02020603050405020304" pitchFamily="18" charset="0"/>
                <a:cs typeface="B Zar" panose="00000400000000000000" pitchFamily="2" charset="-78"/>
              </a:rPr>
              <a:t>مخازن سوخت</a:t>
            </a:r>
            <a:endParaRPr lang="en-US" sz="2800"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1017433" y="345468"/>
            <a:ext cx="9015210" cy="830997"/>
          </a:xfrm>
          <a:prstGeom prst="rect">
            <a:avLst/>
          </a:prstGeom>
        </p:spPr>
        <p:txBody>
          <a:bodyPr wrap="square">
            <a:spAutoFit/>
          </a:bodyPr>
          <a:lstStyle/>
          <a:p>
            <a:pPr algn="r" rtl="1"/>
            <a:r>
              <a:rPr lang="fa-IR" sz="2400" dirty="0">
                <a:solidFill>
                  <a:srgbClr val="00B050"/>
                </a:solidFill>
                <a:latin typeface="Times New Roman" panose="02020603050405020304" pitchFamily="18" charset="0"/>
                <a:ea typeface="Times New Roman" panose="02020603050405020304" pitchFamily="18" charset="0"/>
                <a:cs typeface="B Zar" panose="00000400000000000000" pitchFamily="2" charset="-78"/>
              </a:rPr>
              <a:t>-لنگر واژگونی:</a:t>
            </a:r>
            <a:endParaRPr lang="fa-IR" sz="2400" dirty="0">
              <a:latin typeface="Times New Roman" panose="02020603050405020304" pitchFamily="18" charset="0"/>
              <a:ea typeface="Times New Roman" panose="02020603050405020304" pitchFamily="18" charset="0"/>
            </a:endParaRPr>
          </a:p>
          <a:p>
            <a:pPr algn="r" rtl="1"/>
            <a:r>
              <a:rPr lang="fa-IR" sz="2400" dirty="0">
                <a:latin typeface="Times New Roman" panose="02020603050405020304" pitchFamily="18" charset="0"/>
                <a:ea typeface="Times New Roman" panose="02020603050405020304" pitchFamily="18" charset="0"/>
                <a:cs typeface="B Zar" panose="00000400000000000000" pitchFamily="2" charset="-78"/>
              </a:rPr>
              <a:t>کاهش </a:t>
            </a:r>
            <a:r>
              <a:rPr lang="fa-IR" sz="2400" dirty="0" err="1">
                <a:latin typeface="Times New Roman" panose="02020603050405020304" pitchFamily="18" charset="0"/>
                <a:ea typeface="Times New Roman" panose="02020603050405020304" pitchFamily="18" charset="0"/>
                <a:cs typeface="B Zar" panose="00000400000000000000" pitchFamily="2" charset="-78"/>
              </a:rPr>
              <a:t>خمش</a:t>
            </a:r>
            <a:r>
              <a:rPr lang="fa-IR" sz="2400" dirty="0">
                <a:latin typeface="Times New Roman" panose="02020603050405020304" pitchFamily="18" charset="0"/>
                <a:ea typeface="Times New Roman" panose="02020603050405020304" pitchFamily="18" charset="0"/>
                <a:cs typeface="B Zar" panose="00000400000000000000" pitchFamily="2" charset="-78"/>
              </a:rPr>
              <a:t> در پایین سازه و کاهش لنگر واژگونی </a:t>
            </a:r>
            <a:r>
              <a:rPr lang="fa-IR" sz="2400" dirty="0" err="1">
                <a:latin typeface="Times New Roman" panose="02020603050405020304" pitchFamily="18" charset="0"/>
                <a:ea typeface="Times New Roman" panose="02020603050405020304" pitchFamily="18" charset="0"/>
                <a:cs typeface="B Zar" panose="00000400000000000000" pitchFamily="2" charset="-78"/>
              </a:rPr>
              <a:t>بدلیل</a:t>
            </a:r>
            <a:r>
              <a:rPr lang="fa-IR" sz="2400" dirty="0">
                <a:latin typeface="Times New Roman" panose="02020603050405020304" pitchFamily="18" charset="0"/>
                <a:ea typeface="Times New Roman" panose="02020603050405020304" pitchFamily="18" charset="0"/>
                <a:cs typeface="B Zar" panose="00000400000000000000" pitchFamily="2" charset="-78"/>
              </a:rPr>
              <a:t> کاهش ارتفاع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552121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sz="3600" dirty="0">
                <a:solidFill>
                  <a:srgbClr val="FFC000"/>
                </a:solidFill>
              </a:rPr>
              <a:t>ملاحظات معماری:</a:t>
            </a:r>
            <a:br>
              <a:rPr lang="en-US" dirty="0"/>
            </a:br>
            <a:endParaRPr lang="en-US" dirty="0"/>
          </a:p>
        </p:txBody>
      </p:sp>
      <p:sp>
        <p:nvSpPr>
          <p:cNvPr id="4" name="Rectangle 3"/>
          <p:cNvSpPr/>
          <p:nvPr/>
        </p:nvSpPr>
        <p:spPr>
          <a:xfrm>
            <a:off x="1635990" y="1290617"/>
            <a:ext cx="8641724" cy="1938992"/>
          </a:xfrm>
          <a:prstGeom prst="rect">
            <a:avLst/>
          </a:prstGeom>
        </p:spPr>
        <p:txBody>
          <a:bodyPr wrap="square">
            <a:spAutoFit/>
          </a:bodyPr>
          <a:lstStyle/>
          <a:p>
            <a:pPr algn="r" rtl="1"/>
            <a:r>
              <a:rPr lang="fa-IR" sz="2400" dirty="0">
                <a:solidFill>
                  <a:srgbClr val="00B050"/>
                </a:solidFill>
                <a:latin typeface="Times New Roman" panose="02020603050405020304" pitchFamily="18" charset="0"/>
                <a:ea typeface="Times New Roman" panose="02020603050405020304" pitchFamily="18" charset="0"/>
                <a:cs typeface="B Zar" panose="00000400000000000000" pitchFamily="2" charset="-78"/>
              </a:rPr>
              <a:t>-افزایش ارتفاع طبقه یا کاهش ارتفاع ساختمان :</a:t>
            </a:r>
            <a:endParaRPr lang="en-US" sz="2400" dirty="0">
              <a:latin typeface="Times New Roman" panose="02020603050405020304" pitchFamily="18" charset="0"/>
              <a:ea typeface="Times New Roman" panose="02020603050405020304" pitchFamily="18" charset="0"/>
            </a:endParaRPr>
          </a:p>
          <a:p>
            <a:pPr algn="r" rtl="1"/>
            <a:r>
              <a:rPr lang="fa-IR" sz="2400" dirty="0">
                <a:latin typeface="Times New Roman" panose="02020603050405020304" pitchFamily="18" charset="0"/>
                <a:ea typeface="Times New Roman" panose="02020603050405020304" pitchFamily="18" charset="0"/>
                <a:cs typeface="B Zar" panose="00000400000000000000" pitchFamily="2" charset="-78"/>
              </a:rPr>
              <a:t>کاهش ضخامت سقف و حذف تیرها باعث افزایش ارتفاع خالص طبقه و یا افزایش طبقات در ساختمان های بلند مرتبه می شود و با توجه به ضوابط </a:t>
            </a:r>
            <a:r>
              <a:rPr lang="fa-IR" sz="2400" dirty="0" err="1">
                <a:latin typeface="Times New Roman" panose="02020603050405020304" pitchFamily="18" charset="0"/>
                <a:ea typeface="Times New Roman" panose="02020603050405020304" pitchFamily="18" charset="0"/>
                <a:cs typeface="B Zar" panose="00000400000000000000" pitchFamily="2" charset="-78"/>
              </a:rPr>
              <a:t>شهرسازی</a:t>
            </a:r>
            <a:r>
              <a:rPr lang="fa-IR" sz="2400" dirty="0">
                <a:latin typeface="Times New Roman" panose="02020603050405020304" pitchFamily="18" charset="0"/>
                <a:ea typeface="Times New Roman" panose="02020603050405020304" pitchFamily="18" charset="0"/>
                <a:cs typeface="B Zar" panose="00000400000000000000" pitchFamily="2" charset="-78"/>
              </a:rPr>
              <a:t> و قوانین و </a:t>
            </a:r>
            <a:r>
              <a:rPr lang="fa-IR" sz="2400" dirty="0" err="1">
                <a:latin typeface="Times New Roman" panose="02020603050405020304" pitchFamily="18" charset="0"/>
                <a:ea typeface="Times New Roman" panose="02020603050405020304" pitchFamily="18" charset="0"/>
                <a:cs typeface="B Zar" panose="00000400000000000000" pitchFamily="2" charset="-78"/>
              </a:rPr>
              <a:t>حدنصاب</a:t>
            </a:r>
            <a:r>
              <a:rPr lang="fa-IR" sz="2400" dirty="0">
                <a:latin typeface="Times New Roman" panose="02020603050405020304" pitchFamily="18" charset="0"/>
                <a:ea typeface="Times New Roman" panose="02020603050405020304" pitchFamily="18" charset="0"/>
                <a:cs typeface="B Zar" panose="00000400000000000000" pitchFamily="2" charset="-78"/>
              </a:rPr>
              <a:t> تراز ها ضرورت استفاده از سیستم های ساختمانی که باعث کاهش ضخامت و ابعاد سازه و سقف می شود بیشتر احساس می شود.</a:t>
            </a:r>
            <a:endParaRPr lang="en-US" sz="2400" dirty="0">
              <a:effectLst/>
              <a:latin typeface="Times New Roman" panose="02020603050405020304" pitchFamily="18" charset="0"/>
              <a:ea typeface="Times New Roman" panose="02020603050405020304" pitchFamily="18" charset="0"/>
            </a:endParaRPr>
          </a:p>
        </p:txBody>
      </p:sp>
      <p:sp>
        <p:nvSpPr>
          <p:cNvPr id="5" name="Rectangle 2"/>
          <p:cNvSpPr>
            <a:spLocks noChangeArrowheads="1"/>
          </p:cNvSpPr>
          <p:nvPr/>
        </p:nvSpPr>
        <p:spPr bwMode="auto">
          <a:xfrm>
            <a:off x="2395471" y="3256558"/>
            <a:ext cx="1918078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560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0670" y="2854559"/>
            <a:ext cx="3713781" cy="3831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718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3878" y="365126"/>
            <a:ext cx="5999922" cy="787814"/>
          </a:xfrm>
        </p:spPr>
        <p:txBody>
          <a:bodyPr>
            <a:normAutofit/>
          </a:bodyPr>
          <a:lstStyle/>
          <a:p>
            <a:r>
              <a:rPr lang="fa-IR" sz="3200" dirty="0"/>
              <a:t>سازه های </a:t>
            </a:r>
            <a:r>
              <a:rPr lang="fa-IR" sz="3200" dirty="0" err="1"/>
              <a:t>بتنی</a:t>
            </a:r>
            <a:endParaRPr lang="en-US" sz="3200" dirty="0"/>
          </a:p>
        </p:txBody>
      </p:sp>
      <p:pic>
        <p:nvPicPr>
          <p:cNvPr id="5" name="Content Placeholder 4"/>
          <p:cNvPicPr>
            <a:picLocks noGrp="1" noChangeAspect="1"/>
          </p:cNvPicPr>
          <p:nvPr>
            <p:ph idx="1"/>
          </p:nvPr>
        </p:nvPicPr>
        <p:blipFill>
          <a:blip r:embed="rId2"/>
          <a:stretch>
            <a:fillRect/>
          </a:stretch>
        </p:blipFill>
        <p:spPr>
          <a:xfrm>
            <a:off x="3576447" y="1031527"/>
            <a:ext cx="4653154" cy="3796844"/>
          </a:xfrm>
          <a:prstGeom prst="rect">
            <a:avLst/>
          </a:prstGeom>
        </p:spPr>
      </p:pic>
      <p:sp>
        <p:nvSpPr>
          <p:cNvPr id="6" name="Rectangle 5"/>
          <p:cNvSpPr/>
          <p:nvPr/>
        </p:nvSpPr>
        <p:spPr>
          <a:xfrm>
            <a:off x="5977217" y="3244334"/>
            <a:ext cx="237566" cy="369332"/>
          </a:xfrm>
          <a:prstGeom prst="rect">
            <a:avLst/>
          </a:prstGeom>
        </p:spPr>
        <p:txBody>
          <a:bodyPr wrap="none">
            <a:spAutoFit/>
          </a:bodyPr>
          <a:lstStyle/>
          <a:p>
            <a:r>
              <a:rPr lang="en-US" dirty="0"/>
              <a:t> </a:t>
            </a:r>
          </a:p>
        </p:txBody>
      </p:sp>
      <p:pic>
        <p:nvPicPr>
          <p:cNvPr id="7" name="Picture 6"/>
          <p:cNvPicPr>
            <a:picLocks noChangeAspect="1"/>
          </p:cNvPicPr>
          <p:nvPr/>
        </p:nvPicPr>
        <p:blipFill>
          <a:blip r:embed="rId3"/>
          <a:stretch>
            <a:fillRect/>
          </a:stretch>
        </p:blipFill>
        <p:spPr>
          <a:xfrm>
            <a:off x="1309364" y="4949451"/>
            <a:ext cx="7717965" cy="1891119"/>
          </a:xfrm>
          <a:prstGeom prst="rect">
            <a:avLst/>
          </a:prstGeom>
        </p:spPr>
      </p:pic>
    </p:spTree>
    <p:extLst>
      <p:ext uri="{BB962C8B-B14F-4D97-AF65-F5344CB8AC3E}">
        <p14:creationId xmlns:p14="http://schemas.microsoft.com/office/powerpoint/2010/main" val="826193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42445" y="210550"/>
            <a:ext cx="7295911" cy="1200329"/>
          </a:xfrm>
          <a:prstGeom prst="rect">
            <a:avLst/>
          </a:prstGeom>
        </p:spPr>
        <p:txBody>
          <a:bodyPr wrap="square">
            <a:spAutoFit/>
          </a:bodyPr>
          <a:lstStyle/>
          <a:p>
            <a:pPr algn="r" rtl="1"/>
            <a:r>
              <a:rPr lang="fa-IR" sz="2400" dirty="0">
                <a:solidFill>
                  <a:srgbClr val="00B050"/>
                </a:solidFill>
                <a:latin typeface="Times New Roman" panose="02020603050405020304" pitchFamily="18" charset="0"/>
                <a:ea typeface="Times New Roman" panose="02020603050405020304" pitchFamily="18" charset="0"/>
                <a:cs typeface="B Zar" panose="00000400000000000000" pitchFamily="2" charset="-78"/>
              </a:rPr>
              <a:t>-افزایش دهانه دال :</a:t>
            </a:r>
            <a:endParaRPr lang="en-US" sz="2400" dirty="0">
              <a:latin typeface="Times New Roman" panose="02020603050405020304" pitchFamily="18" charset="0"/>
              <a:ea typeface="Times New Roman" panose="02020603050405020304" pitchFamily="18" charset="0"/>
            </a:endParaRPr>
          </a:p>
          <a:p>
            <a:pPr algn="r" rtl="1"/>
            <a:r>
              <a:rPr lang="fa-IR" sz="2400" dirty="0" err="1">
                <a:latin typeface="Times New Roman" panose="02020603050405020304" pitchFamily="18" charset="0"/>
                <a:ea typeface="Times New Roman" panose="02020603050405020304" pitchFamily="18" charset="0"/>
                <a:cs typeface="B Zar" panose="00000400000000000000" pitchFamily="2" charset="-78"/>
              </a:rPr>
              <a:t>بدلیل</a:t>
            </a:r>
            <a:r>
              <a:rPr lang="fa-IR" sz="2400" dirty="0">
                <a:latin typeface="Times New Roman" panose="02020603050405020304" pitchFamily="18" charset="0"/>
                <a:ea typeface="Times New Roman" panose="02020603050405020304" pitchFamily="18" charset="0"/>
                <a:cs typeface="B Zar" panose="00000400000000000000" pitchFamily="2" charset="-78"/>
              </a:rPr>
              <a:t> کاهش ضخامت و بار مرده و نیروی پس کشیدگی </a:t>
            </a:r>
            <a:r>
              <a:rPr lang="fa-IR" sz="2400" dirty="0" err="1">
                <a:latin typeface="Times New Roman" panose="02020603050405020304" pitchFamily="18" charset="0"/>
                <a:ea typeface="Times New Roman" panose="02020603050405020304" pitchFamily="18" charset="0"/>
                <a:cs typeface="B Zar" panose="00000400000000000000" pitchFamily="2" charset="-78"/>
              </a:rPr>
              <a:t>استرندها</a:t>
            </a:r>
            <a:r>
              <a:rPr lang="fa-IR" sz="2400" dirty="0">
                <a:latin typeface="Times New Roman" panose="02020603050405020304" pitchFamily="18" charset="0"/>
                <a:ea typeface="Times New Roman" panose="02020603050405020304" pitchFamily="18" charset="0"/>
                <a:cs typeface="B Zar" panose="00000400000000000000" pitchFamily="2" charset="-78"/>
              </a:rPr>
              <a:t> امکان ایجاد دهانه های بزرگ و ایجاد فضای مناسب برای معماری وجود دارد</a:t>
            </a:r>
            <a:r>
              <a:rPr lang="fa-IR" sz="2400" dirty="0">
                <a:solidFill>
                  <a:srgbClr val="00B050"/>
                </a:solidFill>
                <a:latin typeface="Times New Roman" panose="02020603050405020304" pitchFamily="18" charset="0"/>
                <a:ea typeface="Times New Roman" panose="02020603050405020304" pitchFamily="18" charset="0"/>
                <a:cs typeface="B Zar" panose="00000400000000000000" pitchFamily="2" charset="-78"/>
              </a:rPr>
              <a:t>.</a:t>
            </a:r>
            <a:endParaRPr lang="en-US" sz="2400" dirty="0">
              <a:effectLst/>
              <a:latin typeface="Times New Roman" panose="02020603050405020304" pitchFamily="18" charset="0"/>
              <a:ea typeface="Times New Roman" panose="02020603050405020304" pitchFamily="18" charset="0"/>
            </a:endParaRPr>
          </a:p>
        </p:txBody>
      </p:sp>
      <p:sp>
        <p:nvSpPr>
          <p:cNvPr id="5" name="Rectangle 2"/>
          <p:cNvSpPr>
            <a:spLocks noChangeArrowheads="1"/>
          </p:cNvSpPr>
          <p:nvPr/>
        </p:nvSpPr>
        <p:spPr bwMode="auto">
          <a:xfrm>
            <a:off x="2331076" y="1365160"/>
            <a:ext cx="788834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66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791" y="210550"/>
            <a:ext cx="2318198" cy="262592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336405" y="3346762"/>
            <a:ext cx="4236547" cy="3046988"/>
          </a:xfrm>
          <a:prstGeom prst="rect">
            <a:avLst/>
          </a:prstGeom>
        </p:spPr>
        <p:txBody>
          <a:bodyPr wrap="square">
            <a:spAutoFit/>
          </a:bodyPr>
          <a:lstStyle/>
          <a:p>
            <a:pPr algn="r" rtl="1"/>
            <a:r>
              <a:rPr lang="fa-IR" sz="2400" dirty="0">
                <a:solidFill>
                  <a:srgbClr val="00B050"/>
                </a:solidFill>
                <a:latin typeface="Times New Roman" panose="02020603050405020304" pitchFamily="18" charset="0"/>
                <a:ea typeface="Times New Roman" panose="02020603050405020304" pitchFamily="18" charset="0"/>
                <a:cs typeface="B Zar" panose="00000400000000000000" pitchFamily="2" charset="-78"/>
              </a:rPr>
              <a:t>-</a:t>
            </a:r>
            <a:r>
              <a:rPr lang="fa-IR" sz="2400" dirty="0" err="1">
                <a:solidFill>
                  <a:srgbClr val="00B050"/>
                </a:solidFill>
                <a:latin typeface="Times New Roman" panose="02020603050405020304" pitchFamily="18" charset="0"/>
                <a:ea typeface="Times New Roman" panose="02020603050405020304" pitchFamily="18" charset="0"/>
                <a:cs typeface="B Zar" panose="00000400000000000000" pitchFamily="2" charset="-78"/>
              </a:rPr>
              <a:t>پلان</a:t>
            </a:r>
            <a:r>
              <a:rPr lang="fa-IR" sz="2400" dirty="0">
                <a:solidFill>
                  <a:srgbClr val="00B050"/>
                </a:solidFill>
                <a:latin typeface="Times New Roman" panose="02020603050405020304" pitchFamily="18" charset="0"/>
                <a:ea typeface="Times New Roman" panose="02020603050405020304" pitchFamily="18" charset="0"/>
                <a:cs typeface="B Zar" panose="00000400000000000000" pitchFamily="2" charset="-78"/>
              </a:rPr>
              <a:t> معماری آزاد:</a:t>
            </a:r>
            <a:endParaRPr lang="en-US" sz="2400" dirty="0">
              <a:latin typeface="Times New Roman" panose="02020603050405020304" pitchFamily="18" charset="0"/>
              <a:ea typeface="Times New Roman" panose="02020603050405020304" pitchFamily="18" charset="0"/>
            </a:endParaRPr>
          </a:p>
          <a:p>
            <a:pPr algn="just" rtl="1"/>
            <a:r>
              <a:rPr lang="fa-IR" sz="2400" dirty="0">
                <a:latin typeface="Times New Roman" panose="02020603050405020304" pitchFamily="18" charset="0"/>
                <a:ea typeface="Times New Roman" panose="02020603050405020304" pitchFamily="18" charset="0"/>
                <a:cs typeface="B Zar" panose="00000400000000000000" pitchFamily="2" charset="-78"/>
              </a:rPr>
              <a:t>در سازه های خاص و بزرگ </a:t>
            </a:r>
            <a:r>
              <a:rPr lang="fa-IR" sz="2400" dirty="0" err="1">
                <a:latin typeface="Times New Roman" panose="02020603050405020304" pitchFamily="18" charset="0"/>
                <a:ea typeface="Times New Roman" panose="02020603050405020304" pitchFamily="18" charset="0"/>
                <a:cs typeface="B Zar" panose="00000400000000000000" pitchFamily="2" charset="-78"/>
              </a:rPr>
              <a:t>بدلیل</a:t>
            </a:r>
            <a:r>
              <a:rPr lang="fa-IR" sz="2400" dirty="0">
                <a:latin typeface="Times New Roman" panose="02020603050405020304" pitchFamily="18" charset="0"/>
                <a:ea typeface="Times New Roman" panose="02020603050405020304" pitchFamily="18" charset="0"/>
                <a:cs typeface="B Zar" panose="00000400000000000000" pitchFamily="2" charset="-78"/>
              </a:rPr>
              <a:t> تنوع معماری نامنظمی در قرارگیری ستون ها </a:t>
            </a:r>
            <a:r>
              <a:rPr lang="fa-IR" sz="2400" dirty="0" err="1">
                <a:latin typeface="Times New Roman" panose="02020603050405020304" pitchFamily="18" charset="0"/>
                <a:ea typeface="Times New Roman" panose="02020603050405020304" pitchFamily="18" charset="0"/>
                <a:cs typeface="B Zar" panose="00000400000000000000" pitchFamily="2" charset="-78"/>
              </a:rPr>
              <a:t>درسازه</a:t>
            </a:r>
            <a:r>
              <a:rPr lang="fa-IR" sz="2400" dirty="0">
                <a:latin typeface="Times New Roman" panose="02020603050405020304" pitchFamily="18" charset="0"/>
                <a:ea typeface="Times New Roman" panose="02020603050405020304" pitchFamily="18" charset="0"/>
                <a:cs typeface="B Zar" panose="00000400000000000000" pitchFamily="2" charset="-78"/>
              </a:rPr>
              <a:t> زیاد می باشد اما </a:t>
            </a:r>
            <a:r>
              <a:rPr lang="fa-IR" sz="2400" dirty="0" err="1">
                <a:latin typeface="Times New Roman" panose="02020603050405020304" pitchFamily="18" charset="0"/>
                <a:ea typeface="Times New Roman" panose="02020603050405020304" pitchFamily="18" charset="0"/>
                <a:cs typeface="B Zar" panose="00000400000000000000" pitchFamily="2" charset="-78"/>
              </a:rPr>
              <a:t>بدلیل</a:t>
            </a:r>
            <a:r>
              <a:rPr lang="fa-IR" sz="2400" dirty="0">
                <a:latin typeface="Times New Roman" panose="02020603050405020304" pitchFamily="18" charset="0"/>
                <a:ea typeface="Times New Roman" panose="02020603050405020304" pitchFamily="18" charset="0"/>
                <a:cs typeface="B Zar" panose="00000400000000000000" pitchFamily="2" charset="-78"/>
              </a:rPr>
              <a:t> وجود تیرهای میانی با مشکلات طراحی و اجرایی زیادی همراه می باشد و با حذف تیرها </a:t>
            </a:r>
            <a:r>
              <a:rPr lang="fa-IR" sz="2400" dirty="0" err="1">
                <a:latin typeface="Times New Roman" panose="02020603050405020304" pitchFamily="18" charset="0"/>
                <a:ea typeface="Times New Roman" panose="02020603050405020304" pitchFamily="18" charset="0"/>
                <a:cs typeface="B Zar" panose="00000400000000000000" pitchFamily="2" charset="-78"/>
              </a:rPr>
              <a:t>درسازه</a:t>
            </a:r>
            <a:r>
              <a:rPr lang="fa-IR" sz="2400" dirty="0">
                <a:latin typeface="Times New Roman" panose="02020603050405020304" pitchFamily="18" charset="0"/>
                <a:ea typeface="Times New Roman" panose="02020603050405020304" pitchFamily="18" charset="0"/>
                <a:cs typeface="B Zar" panose="00000400000000000000" pitchFamily="2" charset="-78"/>
              </a:rPr>
              <a:t> </a:t>
            </a:r>
            <a:r>
              <a:rPr lang="fa-IR" sz="2400" dirty="0" err="1">
                <a:latin typeface="Times New Roman" panose="02020603050405020304" pitchFamily="18" charset="0"/>
                <a:ea typeface="Times New Roman" panose="02020603050405020304" pitchFamily="18" charset="0"/>
                <a:cs typeface="B Zar" panose="00000400000000000000" pitchFamily="2" charset="-78"/>
              </a:rPr>
              <a:t>هایی</a:t>
            </a:r>
            <a:r>
              <a:rPr lang="fa-IR" sz="2400" dirty="0">
                <a:latin typeface="Times New Roman" panose="02020603050405020304" pitchFamily="18" charset="0"/>
                <a:ea typeface="Times New Roman" panose="02020603050405020304" pitchFamily="18" charset="0"/>
                <a:cs typeface="B Zar" panose="00000400000000000000" pitchFamily="2" charset="-78"/>
              </a:rPr>
              <a:t> که دیوار </a:t>
            </a:r>
            <a:r>
              <a:rPr lang="fa-IR" sz="2400" dirty="0" err="1">
                <a:latin typeface="Times New Roman" panose="02020603050405020304" pitchFamily="18" charset="0"/>
                <a:ea typeface="Times New Roman" panose="02020603050405020304" pitchFamily="18" charset="0"/>
                <a:cs typeface="B Zar" panose="00000400000000000000" pitchFamily="2" charset="-78"/>
              </a:rPr>
              <a:t>برشی</a:t>
            </a:r>
            <a:r>
              <a:rPr lang="fa-IR" sz="2400" dirty="0">
                <a:latin typeface="Times New Roman" panose="02020603050405020304" pitchFamily="18" charset="0"/>
                <a:ea typeface="Times New Roman" panose="02020603050405020304" pitchFamily="18" charset="0"/>
                <a:cs typeface="B Zar" panose="00000400000000000000" pitchFamily="2" charset="-78"/>
              </a:rPr>
              <a:t> دارند می توان </a:t>
            </a:r>
            <a:r>
              <a:rPr lang="fa-IR" sz="2400" dirty="0" err="1">
                <a:latin typeface="Times New Roman" panose="02020603050405020304" pitchFamily="18" charset="0"/>
                <a:ea typeface="Times New Roman" panose="02020603050405020304" pitchFamily="18" charset="0"/>
                <a:cs typeface="B Zar" panose="00000400000000000000" pitchFamily="2" charset="-78"/>
              </a:rPr>
              <a:t>پلان</a:t>
            </a:r>
            <a:r>
              <a:rPr lang="fa-IR" sz="2400" dirty="0">
                <a:latin typeface="Times New Roman" panose="02020603050405020304" pitchFamily="18" charset="0"/>
                <a:ea typeface="Times New Roman" panose="02020603050405020304" pitchFamily="18" charset="0"/>
                <a:cs typeface="B Zar" panose="00000400000000000000" pitchFamily="2" charset="-78"/>
              </a:rPr>
              <a:t> و فضای مناسب را در اختیار معمار قرار داد</a:t>
            </a:r>
            <a:r>
              <a:rPr lang="fa-IR" dirty="0">
                <a:latin typeface="Times New Roman" panose="02020603050405020304" pitchFamily="18" charset="0"/>
                <a:ea typeface="Times New Roman" panose="02020603050405020304" pitchFamily="18" charset="0"/>
                <a:cs typeface="B Zar" panose="00000400000000000000" pitchFamily="2" charset="-78"/>
              </a:rPr>
              <a:t>.</a:t>
            </a:r>
            <a:endParaRPr lang="en-US" sz="2000" dirty="0">
              <a:effectLst/>
              <a:latin typeface="Times New Roman" panose="02020603050405020304" pitchFamily="18" charset="0"/>
              <a:ea typeface="Times New Roman" panose="02020603050405020304" pitchFamily="18" charset="0"/>
            </a:endParaRPr>
          </a:p>
        </p:txBody>
      </p:sp>
      <p:sp>
        <p:nvSpPr>
          <p:cNvPr id="7" name="Rectangle 4"/>
          <p:cNvSpPr>
            <a:spLocks noChangeArrowheads="1"/>
          </p:cNvSpPr>
          <p:nvPr/>
        </p:nvSpPr>
        <p:spPr bwMode="auto">
          <a:xfrm>
            <a:off x="0" y="408260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271" y="3559234"/>
            <a:ext cx="6194134" cy="2622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8281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2124" y="139984"/>
            <a:ext cx="9699285" cy="1569660"/>
          </a:xfrm>
          <a:prstGeom prst="rect">
            <a:avLst/>
          </a:prstGeom>
        </p:spPr>
        <p:txBody>
          <a:bodyPr wrap="square">
            <a:spAutoFit/>
          </a:bodyPr>
          <a:lstStyle/>
          <a:p>
            <a:pPr algn="r" rtl="1"/>
            <a:r>
              <a:rPr lang="fa-IR" sz="2400" dirty="0">
                <a:solidFill>
                  <a:srgbClr val="00B050"/>
                </a:solidFill>
                <a:latin typeface="Times New Roman" panose="02020603050405020304" pitchFamily="18" charset="0"/>
                <a:ea typeface="Times New Roman" panose="02020603050405020304" pitchFamily="18" charset="0"/>
                <a:cs typeface="B Zar" panose="00000400000000000000" pitchFamily="2" charset="-78"/>
              </a:rPr>
              <a:t>-</a:t>
            </a:r>
            <a:r>
              <a:rPr lang="fa-IR" sz="2400" dirty="0" err="1">
                <a:solidFill>
                  <a:srgbClr val="00B050"/>
                </a:solidFill>
                <a:latin typeface="Times New Roman" panose="02020603050405020304" pitchFamily="18" charset="0"/>
                <a:ea typeface="Times New Roman" panose="02020603050405020304" pitchFamily="18" charset="0"/>
                <a:cs typeface="B Zar" panose="00000400000000000000" pitchFamily="2" charset="-78"/>
              </a:rPr>
              <a:t>لابی</a:t>
            </a:r>
            <a:r>
              <a:rPr lang="fa-IR" sz="2400" dirty="0">
                <a:solidFill>
                  <a:srgbClr val="00B050"/>
                </a:solidFill>
                <a:latin typeface="Times New Roman" panose="02020603050405020304" pitchFamily="18" charset="0"/>
                <a:ea typeface="Times New Roman" panose="02020603050405020304" pitchFamily="18" charset="0"/>
                <a:cs typeface="B Zar" panose="00000400000000000000" pitchFamily="2" charset="-78"/>
              </a:rPr>
              <a:t> و پارکینگ های با ستون کم:</a:t>
            </a:r>
            <a:endParaRPr lang="en-US" sz="2400" dirty="0">
              <a:latin typeface="Times New Roman" panose="02020603050405020304" pitchFamily="18" charset="0"/>
              <a:ea typeface="Times New Roman" panose="02020603050405020304" pitchFamily="18" charset="0"/>
            </a:endParaRPr>
          </a:p>
          <a:p>
            <a:pPr algn="r" rtl="1"/>
            <a:r>
              <a:rPr lang="fa-IR" sz="2400" dirty="0">
                <a:latin typeface="Times New Roman" panose="02020603050405020304" pitchFamily="18" charset="0"/>
                <a:ea typeface="Times New Roman" panose="02020603050405020304" pitchFamily="18" charset="0"/>
                <a:cs typeface="B Zar" panose="00000400000000000000" pitchFamily="2" charset="-78"/>
              </a:rPr>
              <a:t>با استفاده از نحوه قرارگیری </a:t>
            </a:r>
            <a:r>
              <a:rPr lang="fa-IR" sz="2400" dirty="0" err="1">
                <a:latin typeface="Times New Roman" panose="02020603050405020304" pitchFamily="18" charset="0"/>
                <a:ea typeface="Times New Roman" panose="02020603050405020304" pitchFamily="18" charset="0"/>
                <a:cs typeface="B Zar" panose="00000400000000000000" pitchFamily="2" charset="-78"/>
              </a:rPr>
              <a:t>تاندون</a:t>
            </a:r>
            <a:r>
              <a:rPr lang="fa-IR" sz="2400" dirty="0">
                <a:latin typeface="Times New Roman" panose="02020603050405020304" pitchFamily="18" charset="0"/>
                <a:ea typeface="Times New Roman" panose="02020603050405020304" pitchFamily="18" charset="0"/>
                <a:cs typeface="B Zar" panose="00000400000000000000" pitchFamily="2" charset="-78"/>
              </a:rPr>
              <a:t> ها در خلاف جهت </a:t>
            </a:r>
            <a:r>
              <a:rPr lang="fa-IR" sz="2400" dirty="0" err="1">
                <a:latin typeface="Times New Roman" panose="02020603050405020304" pitchFamily="18" charset="0"/>
                <a:ea typeface="Times New Roman" panose="02020603050405020304" pitchFamily="18" charset="0"/>
                <a:cs typeface="B Zar" panose="00000400000000000000" pitchFamily="2" charset="-78"/>
              </a:rPr>
              <a:t>بارمی</a:t>
            </a:r>
            <a:r>
              <a:rPr lang="fa-IR" sz="2400" dirty="0">
                <a:latin typeface="Times New Roman" panose="02020603050405020304" pitchFamily="18" charset="0"/>
                <a:ea typeface="Times New Roman" panose="02020603050405020304" pitchFamily="18" charset="0"/>
                <a:cs typeface="B Zar" panose="00000400000000000000" pitchFamily="2" charset="-78"/>
              </a:rPr>
              <a:t> توان با در نظر گرفتن تمهیدات  سازه ای در </a:t>
            </a:r>
            <a:r>
              <a:rPr lang="fa-IR" sz="2400" dirty="0" err="1">
                <a:latin typeface="Times New Roman" panose="02020603050405020304" pitchFamily="18" charset="0"/>
                <a:ea typeface="Times New Roman" panose="02020603050405020304" pitchFamily="18" charset="0"/>
                <a:cs typeface="B Zar" panose="00000400000000000000" pitchFamily="2" charset="-78"/>
              </a:rPr>
              <a:t>لابی</a:t>
            </a:r>
            <a:r>
              <a:rPr lang="fa-IR" sz="2400" dirty="0">
                <a:latin typeface="Times New Roman" panose="02020603050405020304" pitchFamily="18" charset="0"/>
                <a:ea typeface="Times New Roman" panose="02020603050405020304" pitchFamily="18" charset="0"/>
                <a:cs typeface="B Zar" panose="00000400000000000000" pitchFamily="2" charset="-78"/>
              </a:rPr>
              <a:t> ها و پارکینگ ها و یا سالن جلسات برخی ستون ها را حذف کرد که استفاده از سیستم پس کشیدگی در طراحی اکثر هتل های بزرگ دنیا بچشم می خورد.</a:t>
            </a:r>
            <a:endParaRPr lang="en-US" sz="2400" dirty="0">
              <a:effectLst/>
              <a:latin typeface="Times New Roman" panose="02020603050405020304" pitchFamily="18" charset="0"/>
              <a:ea typeface="Times New Roman" panose="02020603050405020304" pitchFamily="18" charset="0"/>
            </a:endParaRPr>
          </a:p>
        </p:txBody>
      </p:sp>
      <p:sp>
        <p:nvSpPr>
          <p:cNvPr id="5"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76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2537" y="1809908"/>
            <a:ext cx="4117968" cy="433682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a:spLocks noChangeArrowheads="1"/>
          </p:cNvSpPr>
          <p:nvPr/>
        </p:nvSpPr>
        <p:spPr bwMode="auto">
          <a:xfrm>
            <a:off x="412124" y="269033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6"/>
          <p:cNvSpPr>
            <a:spLocks noChangeArrowheads="1"/>
          </p:cNvSpPr>
          <p:nvPr/>
        </p:nvSpPr>
        <p:spPr bwMode="auto">
          <a:xfrm>
            <a:off x="2173357" y="10858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8"/>
          <p:cNvSpPr>
            <a:spLocks noChangeArrowheads="1"/>
          </p:cNvSpPr>
          <p:nvPr/>
        </p:nvSpPr>
        <p:spPr bwMode="auto">
          <a:xfrm>
            <a:off x="1219200" y="451437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76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907" y="1639371"/>
            <a:ext cx="3799980" cy="450736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096000" y="6203615"/>
            <a:ext cx="1895071" cy="369332"/>
          </a:xfrm>
          <a:prstGeom prst="rect">
            <a:avLst/>
          </a:prstGeom>
        </p:spPr>
        <p:txBody>
          <a:bodyPr wrap="none">
            <a:spAutoFit/>
          </a:bodyPr>
          <a:lstStyle/>
          <a:p>
            <a:pPr algn="r"/>
            <a:r>
              <a:rPr lang="fa-IR" dirty="0">
                <a:latin typeface="Times New Roman" panose="02020603050405020304" pitchFamily="18" charset="0"/>
                <a:ea typeface="Times New Roman" panose="02020603050405020304" pitchFamily="18" charset="0"/>
                <a:cs typeface="B Zar" panose="00000400000000000000" pitchFamily="2" charset="-78"/>
              </a:rPr>
              <a:t>عبور ریل از زیر ساختمان</a:t>
            </a:r>
            <a:endParaRPr lang="en-US" dirty="0"/>
          </a:p>
        </p:txBody>
      </p:sp>
      <p:sp>
        <p:nvSpPr>
          <p:cNvPr id="11" name="Rectangle 10"/>
          <p:cNvSpPr/>
          <p:nvPr/>
        </p:nvSpPr>
        <p:spPr>
          <a:xfrm>
            <a:off x="1198679" y="6236514"/>
            <a:ext cx="2624436" cy="369332"/>
          </a:xfrm>
          <a:prstGeom prst="rect">
            <a:avLst/>
          </a:prstGeom>
        </p:spPr>
        <p:txBody>
          <a:bodyPr wrap="none">
            <a:spAutoFit/>
          </a:bodyPr>
          <a:lstStyle/>
          <a:p>
            <a:r>
              <a:rPr lang="fa-IR" dirty="0">
                <a:latin typeface="Times New Roman" panose="02020603050405020304" pitchFamily="18" charset="0"/>
                <a:ea typeface="Times New Roman" panose="02020603050405020304" pitchFamily="18" charset="0"/>
                <a:cs typeface="B Zar" panose="00000400000000000000" pitchFamily="2" charset="-78"/>
              </a:rPr>
              <a:t> حذف ستون ها در هتلی در فلوریدا </a:t>
            </a:r>
            <a:endParaRPr lang="en-US" dirty="0"/>
          </a:p>
        </p:txBody>
      </p:sp>
    </p:spTree>
    <p:extLst>
      <p:ext uri="{BB962C8B-B14F-4D97-AF65-F5344CB8AC3E}">
        <p14:creationId xmlns:p14="http://schemas.microsoft.com/office/powerpoint/2010/main" val="6092432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8800" y="224135"/>
            <a:ext cx="8362122" cy="1200329"/>
          </a:xfrm>
          <a:prstGeom prst="rect">
            <a:avLst/>
          </a:prstGeom>
        </p:spPr>
        <p:txBody>
          <a:bodyPr wrap="square">
            <a:spAutoFit/>
          </a:bodyPr>
          <a:lstStyle/>
          <a:p>
            <a:pPr algn="r" rtl="1"/>
            <a:r>
              <a:rPr lang="fa-IR" sz="2400" dirty="0">
                <a:solidFill>
                  <a:srgbClr val="00B050"/>
                </a:solidFill>
                <a:latin typeface="Times New Roman" panose="02020603050405020304" pitchFamily="18" charset="0"/>
                <a:ea typeface="Times New Roman" panose="02020603050405020304" pitchFamily="18" charset="0"/>
                <a:cs typeface="B Zar" panose="00000400000000000000" pitchFamily="2" charset="-78"/>
              </a:rPr>
              <a:t>-طراحی کنسول های بزرگ:</a:t>
            </a:r>
            <a:endParaRPr lang="en-US" sz="2400" dirty="0">
              <a:latin typeface="Times New Roman" panose="02020603050405020304" pitchFamily="18" charset="0"/>
              <a:ea typeface="Times New Roman" panose="02020603050405020304" pitchFamily="18" charset="0"/>
            </a:endParaRPr>
          </a:p>
          <a:p>
            <a:pPr algn="r" rtl="1"/>
            <a:r>
              <a:rPr lang="fa-IR" sz="2400" dirty="0">
                <a:latin typeface="Times New Roman" panose="02020603050405020304" pitchFamily="18" charset="0"/>
                <a:ea typeface="Times New Roman" panose="02020603050405020304" pitchFamily="18" charset="0"/>
                <a:cs typeface="B Zar" panose="00000400000000000000" pitchFamily="2" charset="-78"/>
              </a:rPr>
              <a:t>امکان طراحی کنسول های بزرگ به کمک نیروی پس کشیدگی در خلاف قرار گیری بار های مرده و زنده با تمهیدات سازه ای</a:t>
            </a:r>
            <a:endParaRPr lang="en-US" sz="2400" dirty="0">
              <a:effectLst/>
              <a:latin typeface="Times New Roman" panose="02020603050405020304" pitchFamily="18" charset="0"/>
              <a:ea typeface="Times New Roman" panose="02020603050405020304" pitchFamily="18" charset="0"/>
            </a:endParaRPr>
          </a:p>
        </p:txBody>
      </p:sp>
      <p:sp>
        <p:nvSpPr>
          <p:cNvPr id="5" name="Rectangle 2"/>
          <p:cNvSpPr>
            <a:spLocks noChangeArrowheads="1"/>
          </p:cNvSpPr>
          <p:nvPr/>
        </p:nvSpPr>
        <p:spPr bwMode="auto">
          <a:xfrm>
            <a:off x="1166190" y="1789042"/>
            <a:ext cx="21031596" cy="4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867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146" y="1629478"/>
            <a:ext cx="4121427" cy="462530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a:spLocks noChangeArrowheads="1"/>
          </p:cNvSpPr>
          <p:nvPr/>
        </p:nvSpPr>
        <p:spPr bwMode="auto">
          <a:xfrm>
            <a:off x="5671930" y="1742514"/>
            <a:ext cx="21267816" cy="4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7705" y="1606271"/>
            <a:ext cx="4015408" cy="467172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495752" y="6229685"/>
            <a:ext cx="2932213" cy="369332"/>
          </a:xfrm>
          <a:prstGeom prst="rect">
            <a:avLst/>
          </a:prstGeom>
        </p:spPr>
        <p:txBody>
          <a:bodyPr wrap="none">
            <a:spAutoFit/>
          </a:bodyPr>
          <a:lstStyle/>
          <a:p>
            <a:pPr algn="r" rtl="1"/>
            <a:r>
              <a:rPr lang="fa-IR" dirty="0">
                <a:latin typeface="Times New Roman" panose="02020603050405020304" pitchFamily="18" charset="0"/>
                <a:ea typeface="Times New Roman" panose="02020603050405020304" pitchFamily="18" charset="0"/>
                <a:cs typeface="B Zar" panose="00000400000000000000" pitchFamily="2" charset="-78"/>
              </a:rPr>
              <a:t>کنسول 4 متری و احداث استخر روی آن</a:t>
            </a:r>
            <a:endParaRPr lang="en-US" sz="2800"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6319227" y="6277992"/>
            <a:ext cx="3012363" cy="369332"/>
          </a:xfrm>
          <a:prstGeom prst="rect">
            <a:avLst/>
          </a:prstGeom>
        </p:spPr>
        <p:txBody>
          <a:bodyPr wrap="none">
            <a:spAutoFit/>
          </a:bodyPr>
          <a:lstStyle/>
          <a:p>
            <a:r>
              <a:rPr lang="fa-IR" dirty="0">
                <a:latin typeface="Times New Roman" panose="02020603050405020304" pitchFamily="18" charset="0"/>
                <a:ea typeface="Times New Roman" panose="02020603050405020304" pitchFamily="18" charset="0"/>
                <a:cs typeface="B Zar" panose="00000400000000000000" pitchFamily="2" charset="-78"/>
              </a:rPr>
              <a:t> احداث بنا بر روی کنسول با دهانه بزرگ </a:t>
            </a:r>
            <a:endParaRPr lang="en-US" dirty="0"/>
          </a:p>
        </p:txBody>
      </p:sp>
    </p:spTree>
    <p:extLst>
      <p:ext uri="{BB962C8B-B14F-4D97-AF65-F5344CB8AC3E}">
        <p14:creationId xmlns:p14="http://schemas.microsoft.com/office/powerpoint/2010/main" val="25974321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56067" y="423655"/>
            <a:ext cx="9118242" cy="1938992"/>
          </a:xfrm>
          <a:prstGeom prst="rect">
            <a:avLst/>
          </a:prstGeom>
        </p:spPr>
        <p:txBody>
          <a:bodyPr wrap="square">
            <a:spAutoFit/>
          </a:bodyPr>
          <a:lstStyle/>
          <a:p>
            <a:pPr algn="r" rtl="1"/>
            <a:r>
              <a:rPr lang="fa-IR" sz="2400" dirty="0">
                <a:solidFill>
                  <a:srgbClr val="00B050"/>
                </a:solidFill>
                <a:latin typeface="Times New Roman" panose="02020603050405020304" pitchFamily="18" charset="0"/>
                <a:ea typeface="Times New Roman" panose="02020603050405020304" pitchFamily="18" charset="0"/>
                <a:cs typeface="B Zar" panose="00000400000000000000" pitchFamily="2" charset="-78"/>
              </a:rPr>
              <a:t>-عدم نیاز به سقف کاذب:</a:t>
            </a:r>
            <a:endParaRPr lang="en-US" sz="2400" dirty="0">
              <a:latin typeface="Times New Roman" panose="02020603050405020304" pitchFamily="18" charset="0"/>
              <a:ea typeface="Times New Roman" panose="02020603050405020304" pitchFamily="18" charset="0"/>
            </a:endParaRPr>
          </a:p>
          <a:p>
            <a:pPr algn="r" rtl="1"/>
            <a:r>
              <a:rPr lang="fa-IR" sz="2400" dirty="0" err="1">
                <a:latin typeface="Times New Roman" panose="02020603050405020304" pitchFamily="18" charset="0"/>
                <a:ea typeface="Times New Roman" panose="02020603050405020304" pitchFamily="18" charset="0"/>
                <a:cs typeface="B Zar" panose="00000400000000000000" pitchFamily="2" charset="-78"/>
              </a:rPr>
              <a:t>بدلیل</a:t>
            </a:r>
            <a:r>
              <a:rPr lang="fa-IR" sz="2400" dirty="0">
                <a:latin typeface="Times New Roman" panose="02020603050405020304" pitchFamily="18" charset="0"/>
                <a:ea typeface="Times New Roman" panose="02020603050405020304" pitchFamily="18" charset="0"/>
                <a:cs typeface="B Zar" panose="00000400000000000000" pitchFamily="2" charset="-78"/>
              </a:rPr>
              <a:t> نداشتن تیر میانی می توان سقف کاذب را حذف کرد و ارتفاع طبقات را افزایش داد و </a:t>
            </a:r>
            <a:r>
              <a:rPr lang="fa-IR" sz="2400" dirty="0" err="1">
                <a:latin typeface="Times New Roman" panose="02020603050405020304" pitchFamily="18" charset="0"/>
                <a:ea typeface="Times New Roman" panose="02020603050405020304" pitchFamily="18" charset="0"/>
                <a:cs typeface="B Zar" panose="00000400000000000000" pitchFamily="2" charset="-78"/>
              </a:rPr>
              <a:t>بدلیل</a:t>
            </a:r>
            <a:r>
              <a:rPr lang="fa-IR" sz="2400" dirty="0">
                <a:latin typeface="Times New Roman" panose="02020603050405020304" pitchFamily="18" charset="0"/>
                <a:ea typeface="Times New Roman" panose="02020603050405020304" pitchFamily="18" charset="0"/>
                <a:cs typeface="B Zar" panose="00000400000000000000" pitchFamily="2" charset="-78"/>
              </a:rPr>
              <a:t> ترک </a:t>
            </a:r>
            <a:r>
              <a:rPr lang="fa-IR" sz="2400" dirty="0" err="1">
                <a:latin typeface="Times New Roman" panose="02020603050405020304" pitchFamily="18" charset="0"/>
                <a:ea typeface="Times New Roman" panose="02020603050405020304" pitchFamily="18" charset="0"/>
                <a:cs typeface="B Zar" panose="00000400000000000000" pitchFamily="2" charset="-78"/>
              </a:rPr>
              <a:t>نخوردگی</a:t>
            </a:r>
            <a:r>
              <a:rPr lang="fa-IR" sz="2400" dirty="0">
                <a:latin typeface="Times New Roman" panose="02020603050405020304" pitchFamily="18" charset="0"/>
                <a:ea typeface="Times New Roman" panose="02020603050405020304" pitchFamily="18" charset="0"/>
                <a:cs typeface="B Zar" panose="00000400000000000000" pitchFamily="2" charset="-78"/>
              </a:rPr>
              <a:t> این سقف ها براحتی می توان گچ و یا دیگر پوشش ها را بر روی بتن انجام داد و یا از بتن </a:t>
            </a:r>
            <a:r>
              <a:rPr lang="fa-IR" sz="2400" dirty="0" err="1">
                <a:latin typeface="Times New Roman" panose="02020603050405020304" pitchFamily="18" charset="0"/>
                <a:ea typeface="Times New Roman" panose="02020603050405020304" pitchFamily="18" charset="0"/>
                <a:cs typeface="B Zar" panose="00000400000000000000" pitchFamily="2" charset="-78"/>
              </a:rPr>
              <a:t>اکسپوز</a:t>
            </a:r>
            <a:r>
              <a:rPr lang="fa-IR" sz="2400" dirty="0">
                <a:latin typeface="Times New Roman" panose="02020603050405020304" pitchFamily="18" charset="0"/>
                <a:ea typeface="Times New Roman" panose="02020603050405020304" pitchFamily="18" charset="0"/>
                <a:cs typeface="B Zar" panose="00000400000000000000" pitchFamily="2" charset="-78"/>
              </a:rPr>
              <a:t> با توجه به نوع معماری استفاده </a:t>
            </a:r>
            <a:r>
              <a:rPr lang="fa-IR" sz="2400" dirty="0" err="1">
                <a:latin typeface="Times New Roman" panose="02020603050405020304" pitchFamily="18" charset="0"/>
                <a:ea typeface="Times New Roman" panose="02020603050405020304" pitchFamily="18" charset="0"/>
                <a:cs typeface="B Zar" panose="00000400000000000000" pitchFamily="2" charset="-78"/>
              </a:rPr>
              <a:t>کرد.تاسیسات</a:t>
            </a:r>
            <a:r>
              <a:rPr lang="fa-IR" sz="2400" dirty="0">
                <a:latin typeface="Times New Roman" panose="02020603050405020304" pitchFamily="18" charset="0"/>
                <a:ea typeface="Times New Roman" panose="02020603050405020304" pitchFamily="18" charset="0"/>
                <a:cs typeface="B Zar" panose="00000400000000000000" pitchFamily="2" charset="-78"/>
              </a:rPr>
              <a:t> مکانیکی بدون مانع براحتی قابل اجرا می باشد.</a:t>
            </a:r>
            <a:endParaRPr lang="en-US" sz="2400" dirty="0">
              <a:effectLst/>
              <a:latin typeface="Times New Roman" panose="02020603050405020304" pitchFamily="18" charset="0"/>
              <a:ea typeface="Times New Roman" panose="02020603050405020304" pitchFamily="18" charset="0"/>
            </a:endParaRP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3801" y="2541901"/>
            <a:ext cx="5277162" cy="376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328856" y="6303240"/>
            <a:ext cx="4447051" cy="369332"/>
          </a:xfrm>
          <a:prstGeom prst="rect">
            <a:avLst/>
          </a:prstGeom>
        </p:spPr>
        <p:txBody>
          <a:bodyPr wrap="none">
            <a:spAutoFit/>
          </a:bodyPr>
          <a:lstStyle/>
          <a:p>
            <a:r>
              <a:rPr lang="fa-IR" dirty="0">
                <a:latin typeface="Times New Roman" panose="02020603050405020304" pitchFamily="18" charset="0"/>
                <a:ea typeface="Times New Roman" panose="02020603050405020304" pitchFamily="18" charset="0"/>
                <a:cs typeface="B Zar" panose="00000400000000000000" pitchFamily="2" charset="-78"/>
              </a:rPr>
              <a:t> سقف با دهانه های بزرگ و بدون تیر بدون نیاز به سقف کاذب</a:t>
            </a:r>
            <a:endParaRPr lang="en-US" dirty="0"/>
          </a:p>
        </p:txBody>
      </p:sp>
    </p:spTree>
    <p:extLst>
      <p:ext uri="{BB962C8B-B14F-4D97-AF65-F5344CB8AC3E}">
        <p14:creationId xmlns:p14="http://schemas.microsoft.com/office/powerpoint/2010/main" val="28301894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582" y="1828799"/>
            <a:ext cx="8733117" cy="4908335"/>
          </a:xfrm>
          <a:prstGeom prst="rect">
            <a:avLst/>
          </a:prstGeom>
        </p:spPr>
      </p:pic>
      <p:sp>
        <p:nvSpPr>
          <p:cNvPr id="10" name="Rectangle 9"/>
          <p:cNvSpPr/>
          <p:nvPr/>
        </p:nvSpPr>
        <p:spPr>
          <a:xfrm>
            <a:off x="103031" y="0"/>
            <a:ext cx="10174310" cy="1692771"/>
          </a:xfrm>
          <a:prstGeom prst="rect">
            <a:avLst/>
          </a:prstGeom>
        </p:spPr>
        <p:txBody>
          <a:bodyPr wrap="square">
            <a:spAutoFit/>
          </a:bodyPr>
          <a:lstStyle/>
          <a:p>
            <a:pPr algn="r" rtl="1"/>
            <a:r>
              <a:rPr lang="fa-IR" sz="3200">
                <a:solidFill>
                  <a:srgbClr val="FFC000"/>
                </a:solidFill>
                <a:latin typeface="Times New Roman" panose="02020603050405020304" pitchFamily="18" charset="0"/>
                <a:ea typeface="Times New Roman" panose="02020603050405020304" pitchFamily="18" charset="0"/>
                <a:cs typeface="B Zar" panose="00000400000000000000" pitchFamily="2" charset="-78"/>
              </a:rPr>
              <a:t>تاریخچه پیش تنیدگی در ایران:</a:t>
            </a:r>
            <a:endParaRPr lang="en-US" sz="1600">
              <a:solidFill>
                <a:srgbClr val="FFC000"/>
              </a:solidFill>
              <a:latin typeface="Times New Roman" panose="02020603050405020304" pitchFamily="18" charset="0"/>
              <a:ea typeface="Times New Roman" panose="02020603050405020304" pitchFamily="18" charset="0"/>
            </a:endParaRPr>
          </a:p>
          <a:p>
            <a:pPr algn="r" rtl="1"/>
            <a:r>
              <a:rPr lang="fa-IR" sz="2400">
                <a:latin typeface="Times New Roman" panose="02020603050405020304" pitchFamily="18" charset="0"/>
                <a:ea typeface="Times New Roman" panose="02020603050405020304" pitchFamily="18" charset="0"/>
                <a:cs typeface="B Zar" panose="00000400000000000000" pitchFamily="2" charset="-78"/>
              </a:rPr>
              <a:t>شرکت های تولید کننده پایه های بتنی برق  یکی از اولین کارخانه های تولید کننده قطعات پیش تنیده در ایران بودند. که بسیاری از قطعات و پایه های تولید شده که عمری بالای 50 سال دارند همچنان کمک حال صنعت برق کشور هستند ودر شرایط مختلف آب هوایی و شرایط نامناسب خاک دوام بسیار خوبی از خود نشان داده اند.</a:t>
            </a:r>
            <a:endParaRPr lang="en-US" sz="2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14539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08338" y="178633"/>
            <a:ext cx="3634617" cy="646686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6916" y="3580327"/>
            <a:ext cx="5453682" cy="306517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0075" y="178633"/>
            <a:ext cx="5346962" cy="3005190"/>
          </a:xfrm>
          <a:prstGeom prst="rect">
            <a:avLst/>
          </a:prstGeom>
        </p:spPr>
      </p:pic>
    </p:spTree>
    <p:extLst>
      <p:ext uri="{BB962C8B-B14F-4D97-AF65-F5344CB8AC3E}">
        <p14:creationId xmlns:p14="http://schemas.microsoft.com/office/powerpoint/2010/main" val="42890064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err="1"/>
              <a:t>دددوا</a:t>
            </a:r>
            <a:endParaRPr lang="en-US"/>
          </a:p>
        </p:txBody>
      </p:sp>
      <p:sp>
        <p:nvSpPr>
          <p:cNvPr id="3" name="Content Placeholder 2"/>
          <p:cNvSpPr>
            <a:spLocks noGrp="1"/>
          </p:cNvSpPr>
          <p:nvPr>
            <p:ph idx="1"/>
          </p:nvPr>
        </p:nvSpPr>
        <p:spPr>
          <a:xfrm>
            <a:off x="1992189" y="330136"/>
            <a:ext cx="8946541" cy="4195481"/>
          </a:xfrm>
        </p:spPr>
        <p:txBody>
          <a:bodyPr/>
          <a:lstStyle/>
          <a:p>
            <a:r>
              <a:rPr lang="en-US"/>
              <a:t> </a:t>
            </a:r>
          </a:p>
        </p:txBody>
      </p:sp>
      <p:pic>
        <p:nvPicPr>
          <p:cNvPr id="4" name="Picture 3"/>
          <p:cNvPicPr>
            <a:picLocks noChangeAspect="1"/>
          </p:cNvPicPr>
          <p:nvPr/>
        </p:nvPicPr>
        <p:blipFill>
          <a:blip r:embed="rId2"/>
          <a:stretch>
            <a:fillRect/>
          </a:stretch>
        </p:blipFill>
        <p:spPr>
          <a:xfrm>
            <a:off x="-924557" y="452718"/>
            <a:ext cx="6954593" cy="6334407"/>
          </a:xfrm>
          <a:prstGeom prst="rect">
            <a:avLst/>
          </a:prstGeom>
        </p:spPr>
      </p:pic>
      <p:sp>
        <p:nvSpPr>
          <p:cNvPr id="5" name="Rectangle 4"/>
          <p:cNvSpPr/>
          <p:nvPr/>
        </p:nvSpPr>
        <p:spPr>
          <a:xfrm>
            <a:off x="6030036" y="2401430"/>
            <a:ext cx="5696871" cy="2246769"/>
          </a:xfrm>
          <a:prstGeom prst="rect">
            <a:avLst/>
          </a:prstGeom>
        </p:spPr>
        <p:txBody>
          <a:bodyPr wrap="square">
            <a:spAutoFit/>
          </a:bodyPr>
          <a:lstStyle/>
          <a:p>
            <a:pPr algn="just" rtl="1"/>
            <a:r>
              <a:rPr lang="fa-IR" sz="2000">
                <a:latin typeface="Times New Roman" panose="02020603050405020304" pitchFamily="18" charset="0"/>
                <a:ea typeface="Times New Roman" panose="02020603050405020304" pitchFamily="18" charset="0"/>
                <a:cs typeface="B Zar" panose="00000400000000000000" pitchFamily="2" charset="-78"/>
              </a:rPr>
              <a:t>عکس </a:t>
            </a:r>
            <a:r>
              <a:rPr lang="fa-IR" sz="2000" err="1">
                <a:latin typeface="Times New Roman" panose="02020603050405020304" pitchFamily="18" charset="0"/>
                <a:ea typeface="Times New Roman" panose="02020603050405020304" pitchFamily="18" charset="0"/>
                <a:cs typeface="B Zar" panose="00000400000000000000" pitchFamily="2" charset="-78"/>
              </a:rPr>
              <a:t>هایی</a:t>
            </a:r>
            <a:r>
              <a:rPr lang="fa-IR" sz="2000">
                <a:latin typeface="Times New Roman" panose="02020603050405020304" pitchFamily="18" charset="0"/>
                <a:ea typeface="Times New Roman" panose="02020603050405020304" pitchFamily="18" charset="0"/>
                <a:cs typeface="B Zar" panose="00000400000000000000" pitchFamily="2" charset="-78"/>
              </a:rPr>
              <a:t> از خوردگی پایه اچ شکل بدون پیش کشیدگی و پایه گرد پیش کشیده بدون خوردگی در یک محل و تاریخ یکسان در جاده قدیم قم و تهران می باشد ،  </a:t>
            </a:r>
            <a:r>
              <a:rPr lang="fa-IR" sz="2000">
                <a:solidFill>
                  <a:srgbClr val="FFC000"/>
                </a:solidFill>
                <a:latin typeface="Times New Roman" panose="02020603050405020304" pitchFamily="18" charset="0"/>
                <a:ea typeface="Times New Roman" panose="02020603050405020304" pitchFamily="18" charset="0"/>
                <a:cs typeface="B Zar" panose="00000400000000000000" pitchFamily="2" charset="-78"/>
              </a:rPr>
              <a:t>در برخی استان های ایران که مشکل خوردگی و دوام پایه ها وجود دارد استفاده از پایه های پیش کشیده </a:t>
            </a:r>
            <a:r>
              <a:rPr lang="fa-IR" sz="2000" err="1">
                <a:solidFill>
                  <a:srgbClr val="FFC000"/>
                </a:solidFill>
                <a:latin typeface="Times New Roman" panose="02020603050405020304" pitchFamily="18" charset="0"/>
                <a:ea typeface="Times New Roman" panose="02020603050405020304" pitchFamily="18" charset="0"/>
                <a:cs typeface="B Zar" panose="00000400000000000000" pitchFamily="2" charset="-78"/>
              </a:rPr>
              <a:t>الزامی</a:t>
            </a:r>
            <a:r>
              <a:rPr lang="fa-IR" sz="2000">
                <a:solidFill>
                  <a:srgbClr val="FFC000"/>
                </a:solidFill>
                <a:latin typeface="Times New Roman" panose="02020603050405020304" pitchFamily="18" charset="0"/>
                <a:ea typeface="Times New Roman" panose="02020603050405020304" pitchFamily="18" charset="0"/>
                <a:cs typeface="B Zar" panose="00000400000000000000" pitchFamily="2" charset="-78"/>
              </a:rPr>
              <a:t> شده است </a:t>
            </a:r>
            <a:r>
              <a:rPr lang="fa-IR" sz="2000">
                <a:latin typeface="Times New Roman" panose="02020603050405020304" pitchFamily="18" charset="0"/>
                <a:ea typeface="Times New Roman" panose="02020603050405020304" pitchFamily="18" charset="0"/>
                <a:cs typeface="B Zar" panose="00000400000000000000" pitchFamily="2" charset="-78"/>
              </a:rPr>
              <a:t>. دوام و طول عمر پایه های </a:t>
            </a:r>
            <a:r>
              <a:rPr lang="fa-IR" sz="2000" err="1">
                <a:latin typeface="Times New Roman" panose="02020603050405020304" pitchFamily="18" charset="0"/>
                <a:ea typeface="Times New Roman" panose="02020603050405020304" pitchFamily="18" charset="0"/>
                <a:cs typeface="B Zar" panose="00000400000000000000" pitchFamily="2" charset="-78"/>
              </a:rPr>
              <a:t>بتنی</a:t>
            </a:r>
            <a:r>
              <a:rPr lang="fa-IR" sz="2000">
                <a:latin typeface="Times New Roman" panose="02020603050405020304" pitchFamily="18" charset="0"/>
                <a:ea typeface="Times New Roman" panose="02020603050405020304" pitchFamily="18" charset="0"/>
                <a:cs typeface="B Zar" panose="00000400000000000000" pitchFamily="2" charset="-78"/>
              </a:rPr>
              <a:t> پیش کشیده در مقایسه با پایه های غیر پیش کشیده </a:t>
            </a:r>
            <a:r>
              <a:rPr lang="fa-IR" sz="2000" err="1">
                <a:latin typeface="Times New Roman" panose="02020603050405020304" pitchFamily="18" charset="0"/>
                <a:ea typeface="Times New Roman" panose="02020603050405020304" pitchFamily="18" charset="0"/>
                <a:cs typeface="B Zar" panose="00000400000000000000" pitchFamily="2" charset="-78"/>
              </a:rPr>
              <a:t>بدلیل</a:t>
            </a:r>
            <a:r>
              <a:rPr lang="fa-IR" sz="2000">
                <a:latin typeface="Times New Roman" panose="02020603050405020304" pitchFamily="18" charset="0"/>
                <a:ea typeface="Times New Roman" panose="02020603050405020304" pitchFamily="18" charset="0"/>
                <a:cs typeface="B Zar" panose="00000400000000000000" pitchFamily="2" charset="-78"/>
              </a:rPr>
              <a:t> </a:t>
            </a:r>
            <a:r>
              <a:rPr lang="fa-IR" sz="2000">
                <a:solidFill>
                  <a:srgbClr val="FFC000"/>
                </a:solidFill>
                <a:latin typeface="Times New Roman" panose="02020603050405020304" pitchFamily="18" charset="0"/>
                <a:ea typeface="Times New Roman" panose="02020603050405020304" pitchFamily="18" charset="0"/>
                <a:cs typeface="B Zar" panose="00000400000000000000" pitchFamily="2" charset="-78"/>
              </a:rPr>
              <a:t>نمایان بودن سطح بتن </a:t>
            </a:r>
            <a:r>
              <a:rPr lang="fa-IR" sz="2000">
                <a:latin typeface="Times New Roman" panose="02020603050405020304" pitchFamily="18" charset="0"/>
                <a:ea typeface="Times New Roman" panose="02020603050405020304" pitchFamily="18" charset="0"/>
                <a:cs typeface="B Zar" panose="00000400000000000000" pitchFamily="2" charset="-78"/>
              </a:rPr>
              <a:t>، </a:t>
            </a:r>
            <a:r>
              <a:rPr lang="fa-IR" sz="2000">
                <a:solidFill>
                  <a:srgbClr val="FFC000"/>
                </a:solidFill>
                <a:latin typeface="Times New Roman" panose="02020603050405020304" pitchFamily="18" charset="0"/>
                <a:ea typeface="Times New Roman" panose="02020603050405020304" pitchFamily="18" charset="0"/>
                <a:cs typeface="B Zar" panose="00000400000000000000" pitchFamily="2" charset="-78"/>
              </a:rPr>
              <a:t>تعداد</a:t>
            </a:r>
            <a:r>
              <a:rPr lang="fa-IR" sz="2000">
                <a:latin typeface="Times New Roman" panose="02020603050405020304" pitchFamily="18" charset="0"/>
                <a:ea typeface="Times New Roman" panose="02020603050405020304" pitchFamily="18" charset="0"/>
                <a:cs typeface="B Zar" panose="00000400000000000000" pitchFamily="2" charset="-78"/>
              </a:rPr>
              <a:t> و </a:t>
            </a:r>
            <a:r>
              <a:rPr lang="fa-IR" sz="2000">
                <a:solidFill>
                  <a:srgbClr val="FFC000"/>
                </a:solidFill>
                <a:latin typeface="Times New Roman" panose="02020603050405020304" pitchFamily="18" charset="0"/>
                <a:ea typeface="Times New Roman" panose="02020603050405020304" pitchFamily="18" charset="0"/>
                <a:cs typeface="B Zar" panose="00000400000000000000" pitchFamily="2" charset="-78"/>
              </a:rPr>
              <a:t>وسعت پراکندگی </a:t>
            </a:r>
            <a:r>
              <a:rPr lang="fa-IR" sz="2000">
                <a:latin typeface="Times New Roman" panose="02020603050405020304" pitchFamily="18" charset="0"/>
                <a:ea typeface="Times New Roman" panose="02020603050405020304" pitchFamily="18" charset="0"/>
                <a:cs typeface="B Zar" panose="00000400000000000000" pitchFamily="2" charset="-78"/>
              </a:rPr>
              <a:t>در سطح استان و کشور به وضوح قابل رویت می باشد. </a:t>
            </a:r>
            <a:endParaRPr lang="en-US" sz="2000">
              <a:effectLst/>
              <a:latin typeface="Times New Roman" panose="02020603050405020304" pitchFamily="18" charset="0"/>
              <a:ea typeface="Times New Roman" panose="02020603050405020304" pitchFamily="18" charset="0"/>
            </a:endParaRPr>
          </a:p>
        </p:txBody>
      </p:sp>
      <p:sp>
        <p:nvSpPr>
          <p:cNvPr id="6" name="Rectangle 5"/>
          <p:cNvSpPr/>
          <p:nvPr/>
        </p:nvSpPr>
        <p:spPr>
          <a:xfrm>
            <a:off x="7099299" y="99040"/>
            <a:ext cx="3236784" cy="584775"/>
          </a:xfrm>
          <a:prstGeom prst="rect">
            <a:avLst/>
          </a:prstGeom>
        </p:spPr>
        <p:txBody>
          <a:bodyPr wrap="none">
            <a:spAutoFit/>
          </a:bodyPr>
          <a:lstStyle/>
          <a:p>
            <a:r>
              <a:rPr lang="fa-IR" sz="3200">
                <a:solidFill>
                  <a:srgbClr val="FFC000"/>
                </a:solidFill>
                <a:latin typeface="Times New Roman" panose="02020603050405020304" pitchFamily="18" charset="0"/>
                <a:ea typeface="Times New Roman" panose="02020603050405020304" pitchFamily="18" charset="0"/>
                <a:cs typeface="B Zar" panose="00000400000000000000" pitchFamily="2" charset="-78"/>
              </a:rPr>
              <a:t>دوام سازه های پیش تنیده</a:t>
            </a:r>
            <a:endParaRPr lang="en-US" sz="3200">
              <a:solidFill>
                <a:srgbClr val="FFC000"/>
              </a:solidFill>
            </a:endParaRPr>
          </a:p>
        </p:txBody>
      </p:sp>
    </p:spTree>
    <p:extLst>
      <p:ext uri="{BB962C8B-B14F-4D97-AF65-F5344CB8AC3E}">
        <p14:creationId xmlns:p14="http://schemas.microsoft.com/office/powerpoint/2010/main" val="2042312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9148" y="414081"/>
            <a:ext cx="9404723" cy="1400530"/>
          </a:xfrm>
        </p:spPr>
        <p:txBody>
          <a:bodyPr/>
          <a:lstStyle/>
          <a:p>
            <a:r>
              <a:rPr lang="fa-IR" sz="3600">
                <a:solidFill>
                  <a:srgbClr val="FFC000"/>
                </a:solidFill>
              </a:rPr>
              <a:t>بررسی روش های اجرایی و نظارتی سقف های پس کشیده:</a:t>
            </a:r>
            <a:endParaRPr lang="en-US" sz="3600">
              <a:solidFill>
                <a:srgbClr val="FFC000"/>
              </a:solidFill>
            </a:endParaRPr>
          </a:p>
        </p:txBody>
      </p:sp>
      <p:sp>
        <p:nvSpPr>
          <p:cNvPr id="5" name="Rectangle 4"/>
          <p:cNvSpPr/>
          <p:nvPr/>
        </p:nvSpPr>
        <p:spPr>
          <a:xfrm>
            <a:off x="1599148" y="1582792"/>
            <a:ext cx="8742587" cy="2585323"/>
          </a:xfrm>
          <a:prstGeom prst="rect">
            <a:avLst/>
          </a:prstGeom>
        </p:spPr>
        <p:txBody>
          <a:bodyPr wrap="square">
            <a:spAutoFit/>
          </a:bodyPr>
          <a:lstStyle/>
          <a:p>
            <a:pPr algn="ctr" rtl="1"/>
            <a:r>
              <a:rPr lang="en-US">
                <a:latin typeface="Times New Roman" panose="02020603050405020304" pitchFamily="18" charset="0"/>
                <a:ea typeface="Times New Roman" panose="02020603050405020304" pitchFamily="18" charset="0"/>
                <a:cs typeface="B Zar" panose="00000400000000000000" pitchFamily="2" charset="-78"/>
              </a:rPr>
              <a:t> </a:t>
            </a:r>
            <a:endParaRPr lang="en-US" sz="1050">
              <a:latin typeface="Times New Roman" panose="02020603050405020304" pitchFamily="18" charset="0"/>
              <a:ea typeface="Times New Roman" panose="02020603050405020304" pitchFamily="18" charset="0"/>
            </a:endParaRPr>
          </a:p>
          <a:p>
            <a:pPr algn="r" rtl="1"/>
            <a:r>
              <a:rPr lang="fa-IR" sz="2400">
                <a:latin typeface="Times New Roman" panose="02020603050405020304" pitchFamily="18" charset="0"/>
                <a:ea typeface="Times New Roman" panose="02020603050405020304" pitchFamily="18" charset="0"/>
                <a:cs typeface="B Zar" panose="00000400000000000000" pitchFamily="2" charset="-78"/>
              </a:rPr>
              <a:t>ابتدا روش اجرای چسبیده(</a:t>
            </a:r>
            <a:r>
              <a:rPr lang="en-US" sz="2400">
                <a:latin typeface="Times New Roman" panose="02020603050405020304" pitchFamily="18" charset="0"/>
                <a:ea typeface="Times New Roman" panose="02020603050405020304" pitchFamily="18" charset="0"/>
                <a:cs typeface="B Zar" panose="00000400000000000000" pitchFamily="2" charset="-78"/>
              </a:rPr>
              <a:t>Bonded</a:t>
            </a:r>
            <a:r>
              <a:rPr lang="fa-IR" sz="2400">
                <a:latin typeface="Times New Roman" panose="02020603050405020304" pitchFamily="18" charset="0"/>
                <a:ea typeface="Times New Roman" panose="02020603050405020304" pitchFamily="18" charset="0"/>
                <a:cs typeface="B Zar" panose="00000400000000000000" pitchFamily="2" charset="-78"/>
              </a:rPr>
              <a:t>) و نکات نظارتی وآیین نامه ای مورد توجه قرارمی گیرد، سپس روش نچسبیده(</a:t>
            </a:r>
            <a:r>
              <a:rPr lang="en-US" sz="2400">
                <a:latin typeface="Times New Roman" panose="02020603050405020304" pitchFamily="18" charset="0"/>
                <a:ea typeface="Times New Roman" panose="02020603050405020304" pitchFamily="18" charset="0"/>
                <a:cs typeface="B Zar" panose="00000400000000000000" pitchFamily="2" charset="-78"/>
              </a:rPr>
              <a:t>Unbonded</a:t>
            </a:r>
            <a:r>
              <a:rPr lang="fa-IR" sz="2400">
                <a:latin typeface="Times New Roman" panose="02020603050405020304" pitchFamily="18" charset="0"/>
                <a:ea typeface="Times New Roman" panose="02020603050405020304" pitchFamily="18" charset="0"/>
                <a:cs typeface="B Zar" panose="00000400000000000000" pitchFamily="2" charset="-78"/>
              </a:rPr>
              <a:t>) مورد بررسی قرار می گیرد. اساس و ماهیت پس کشیدگی در هر دو روش یکسان است اما با توجه به نوع کابل و غلاف در بعضی موارد عملکرد و روش اجرای منحصر بفرد خود را دارد.</a:t>
            </a:r>
            <a:r>
              <a:rPr lang="en-US" sz="2400">
                <a:latin typeface="Times New Roman" panose="02020603050405020304" pitchFamily="18" charset="0"/>
                <a:ea typeface="Times New Roman" panose="02020603050405020304" pitchFamily="18" charset="0"/>
                <a:cs typeface="B Zar" panose="00000400000000000000" pitchFamily="2" charset="-78"/>
              </a:rPr>
              <a:t> </a:t>
            </a:r>
            <a:r>
              <a:rPr lang="fa-IR" sz="2400">
                <a:latin typeface="Times New Roman" panose="02020603050405020304" pitchFamily="18" charset="0"/>
                <a:ea typeface="Times New Roman" panose="02020603050405020304" pitchFamily="18" charset="0"/>
                <a:cs typeface="B Zar" panose="00000400000000000000" pitchFamily="2" charset="-78"/>
              </a:rPr>
              <a:t>هر دو سیستم چنانچه نکات آیین نامه ای بطور کامل انجام شود تفاوتی از نظر استحکام کلی سقف و سازه وجود ندارد (همانند سازه های فولادی و بتنی) و تفاوت ها در </a:t>
            </a:r>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هزینه تمام شده </a:t>
            </a:r>
            <a:r>
              <a:rPr lang="fa-IR" sz="2400">
                <a:latin typeface="Times New Roman" panose="02020603050405020304" pitchFamily="18" charset="0"/>
                <a:ea typeface="Times New Roman" panose="02020603050405020304" pitchFamily="18" charset="0"/>
                <a:cs typeface="B Zar" panose="00000400000000000000" pitchFamily="2" charset="-78"/>
              </a:rPr>
              <a:t>، </a:t>
            </a:r>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نیروی ماهر</a:t>
            </a:r>
            <a:r>
              <a:rPr lang="fa-IR" sz="2400">
                <a:latin typeface="Times New Roman" panose="02020603050405020304" pitchFamily="18" charset="0"/>
                <a:ea typeface="Times New Roman" panose="02020603050405020304" pitchFamily="18" charset="0"/>
                <a:cs typeface="B Zar" panose="00000400000000000000" pitchFamily="2" charset="-78"/>
              </a:rPr>
              <a:t>، </a:t>
            </a:r>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تجهیزات</a:t>
            </a:r>
            <a:r>
              <a:rPr lang="fa-IR" sz="2400">
                <a:latin typeface="Times New Roman" panose="02020603050405020304" pitchFamily="18" charset="0"/>
                <a:ea typeface="Times New Roman" panose="02020603050405020304" pitchFamily="18" charset="0"/>
                <a:cs typeface="B Zar" panose="00000400000000000000" pitchFamily="2" charset="-78"/>
              </a:rPr>
              <a:t> و </a:t>
            </a:r>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محدودیت های اجرایی </a:t>
            </a:r>
            <a:r>
              <a:rPr lang="fa-IR" sz="2400">
                <a:latin typeface="Times New Roman" panose="02020603050405020304" pitchFamily="18" charset="0"/>
                <a:ea typeface="Times New Roman" panose="02020603050405020304" pitchFamily="18" charset="0"/>
                <a:cs typeface="B Zar" panose="00000400000000000000" pitchFamily="2" charset="-78"/>
              </a:rPr>
              <a:t>می باشد.</a:t>
            </a:r>
            <a:endParaRPr lang="en-US" sz="2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915436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03032" y="837127"/>
            <a:ext cx="9156878" cy="5879204"/>
          </a:xfrm>
          <a:prstGeom prst="rect">
            <a:avLst/>
          </a:prstGeom>
        </p:spPr>
      </p:pic>
      <p:sp>
        <p:nvSpPr>
          <p:cNvPr id="2" name="Rectangle 1"/>
          <p:cNvSpPr/>
          <p:nvPr/>
        </p:nvSpPr>
        <p:spPr>
          <a:xfrm>
            <a:off x="6689263" y="90152"/>
            <a:ext cx="3744936" cy="584775"/>
          </a:xfrm>
          <a:prstGeom prst="rect">
            <a:avLst/>
          </a:prstGeom>
        </p:spPr>
        <p:txBody>
          <a:bodyPr wrap="none">
            <a:spAutoFit/>
          </a:bodyPr>
          <a:lstStyle/>
          <a:p>
            <a:pPr algn="ctr" rtl="1"/>
            <a:r>
              <a:rPr lang="fa-IR" sz="3200">
                <a:solidFill>
                  <a:srgbClr val="FFC000"/>
                </a:solidFill>
                <a:latin typeface="Times New Roman" panose="02020603050405020304" pitchFamily="18" charset="0"/>
                <a:ea typeface="Times New Roman" panose="02020603050405020304" pitchFamily="18" charset="0"/>
                <a:cs typeface="B Zar" panose="00000400000000000000" pitchFamily="2" charset="-78"/>
              </a:rPr>
              <a:t>قالب بندی و آرماتور گذاری:</a:t>
            </a:r>
            <a:endParaRPr lang="en-US" sz="3200">
              <a:solidFill>
                <a:srgbClr val="FFC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12730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8453" y="752744"/>
            <a:ext cx="8691119" cy="5970028"/>
          </a:xfrm>
          <a:prstGeom prst="rect">
            <a:avLst/>
          </a:prstGeom>
        </p:spPr>
      </p:pic>
      <p:sp>
        <p:nvSpPr>
          <p:cNvPr id="2" name="Rectangle 1"/>
          <p:cNvSpPr/>
          <p:nvPr/>
        </p:nvSpPr>
        <p:spPr>
          <a:xfrm>
            <a:off x="5679584" y="128790"/>
            <a:ext cx="4963306" cy="528033"/>
          </a:xfrm>
          <a:prstGeom prst="rect">
            <a:avLst/>
          </a:prstGeom>
        </p:spPr>
        <p:txBody>
          <a:bodyPr wrap="square">
            <a:spAutoFit/>
          </a:bodyPr>
          <a:lstStyle/>
          <a:p>
            <a:pPr algn="ctr" rtl="1"/>
            <a:r>
              <a:rPr lang="fa-IR" sz="2800">
                <a:solidFill>
                  <a:srgbClr val="FFC000"/>
                </a:solidFill>
                <a:latin typeface="Times New Roman" panose="02020603050405020304" pitchFamily="18" charset="0"/>
                <a:ea typeface="Times New Roman" panose="02020603050405020304" pitchFamily="18" charset="0"/>
                <a:cs typeface="B Zar" panose="00000400000000000000" pitchFamily="2" charset="-78"/>
              </a:rPr>
              <a:t>اجرای غلاف گذاری و عبور استرندها:</a:t>
            </a:r>
            <a:endParaRPr lang="en-US" sz="2800">
              <a:solidFill>
                <a:srgbClr val="FFC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88222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3200" dirty="0">
                <a:solidFill>
                  <a:srgbClr val="FFC000"/>
                </a:solidFill>
              </a:rPr>
              <a:t>سازه های </a:t>
            </a:r>
            <a:r>
              <a:rPr lang="fa-IR" sz="3200" dirty="0" err="1">
                <a:solidFill>
                  <a:srgbClr val="FFC000"/>
                </a:solidFill>
              </a:rPr>
              <a:t>بتنی</a:t>
            </a:r>
            <a:r>
              <a:rPr lang="fa-IR" sz="3200" dirty="0">
                <a:solidFill>
                  <a:srgbClr val="FFC000"/>
                </a:solidFill>
              </a:rPr>
              <a:t> پیش تنیده</a:t>
            </a:r>
            <a:endParaRPr lang="en-US" sz="3200" dirty="0">
              <a:solidFill>
                <a:srgbClr val="FFC000"/>
              </a:solidFill>
            </a:endParaRPr>
          </a:p>
        </p:txBody>
      </p:sp>
      <p:pic>
        <p:nvPicPr>
          <p:cNvPr id="4" name="Content Placeholder 3"/>
          <p:cNvPicPr>
            <a:picLocks noGrp="1" noChangeAspect="1"/>
          </p:cNvPicPr>
          <p:nvPr>
            <p:ph idx="1"/>
          </p:nvPr>
        </p:nvPicPr>
        <p:blipFill>
          <a:blip r:embed="rId2"/>
          <a:stretch>
            <a:fillRect/>
          </a:stretch>
        </p:blipFill>
        <p:spPr>
          <a:xfrm>
            <a:off x="3664225" y="1348147"/>
            <a:ext cx="4863548" cy="1497771"/>
          </a:xfrm>
          <a:prstGeom prst="rect">
            <a:avLst/>
          </a:prstGeom>
        </p:spPr>
      </p:pic>
      <p:pic>
        <p:nvPicPr>
          <p:cNvPr id="5" name="Picture 4"/>
          <p:cNvPicPr>
            <a:picLocks noChangeAspect="1"/>
          </p:cNvPicPr>
          <p:nvPr/>
        </p:nvPicPr>
        <p:blipFill>
          <a:blip r:embed="rId3"/>
          <a:stretch>
            <a:fillRect/>
          </a:stretch>
        </p:blipFill>
        <p:spPr>
          <a:xfrm>
            <a:off x="1422964" y="3041947"/>
            <a:ext cx="9346069" cy="2793541"/>
          </a:xfrm>
          <a:prstGeom prst="rect">
            <a:avLst/>
          </a:prstGeom>
        </p:spPr>
      </p:pic>
      <p:sp>
        <p:nvSpPr>
          <p:cNvPr id="3" name="Rectangle 2"/>
          <p:cNvSpPr/>
          <p:nvPr/>
        </p:nvSpPr>
        <p:spPr>
          <a:xfrm>
            <a:off x="4627995" y="5835488"/>
            <a:ext cx="3171061" cy="461665"/>
          </a:xfrm>
          <a:prstGeom prst="rect">
            <a:avLst/>
          </a:prstGeom>
        </p:spPr>
        <p:txBody>
          <a:bodyPr wrap="none">
            <a:spAutoFit/>
          </a:bodyPr>
          <a:lstStyle/>
          <a:p>
            <a:r>
              <a:rPr lang="fa-IR" sz="2400">
                <a:latin typeface="Times New Roman" panose="02020603050405020304" pitchFamily="18" charset="0"/>
                <a:ea typeface="Times New Roman" panose="02020603050405020304" pitchFamily="18" charset="0"/>
                <a:cs typeface="B Zar" panose="00000400000000000000" pitchFamily="2" charset="-78"/>
              </a:rPr>
              <a:t>مقایسه بتن مسلح و بتن پیش تنیده</a:t>
            </a:r>
            <a:endParaRPr lang="en-US" sz="2400"/>
          </a:p>
        </p:txBody>
      </p:sp>
    </p:spTree>
    <p:extLst>
      <p:ext uri="{BB962C8B-B14F-4D97-AF65-F5344CB8AC3E}">
        <p14:creationId xmlns:p14="http://schemas.microsoft.com/office/powerpoint/2010/main" val="9490690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9330" y="167282"/>
            <a:ext cx="4724809" cy="62916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4732" y="173651"/>
            <a:ext cx="4713936" cy="6285248"/>
          </a:xfrm>
          <a:prstGeom prst="rect">
            <a:avLst/>
          </a:prstGeom>
        </p:spPr>
      </p:pic>
    </p:spTree>
    <p:extLst>
      <p:ext uri="{BB962C8B-B14F-4D97-AF65-F5344CB8AC3E}">
        <p14:creationId xmlns:p14="http://schemas.microsoft.com/office/powerpoint/2010/main" val="30328278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8946" y="357456"/>
            <a:ext cx="7842333" cy="5837283"/>
          </a:xfrm>
          <a:prstGeom prst="rect">
            <a:avLst/>
          </a:prstGeom>
        </p:spPr>
      </p:pic>
      <p:sp>
        <p:nvSpPr>
          <p:cNvPr id="5" name="Rectangle 4"/>
          <p:cNvSpPr/>
          <p:nvPr/>
        </p:nvSpPr>
        <p:spPr>
          <a:xfrm>
            <a:off x="8232421" y="470212"/>
            <a:ext cx="2060179" cy="523220"/>
          </a:xfrm>
          <a:prstGeom prst="rect">
            <a:avLst/>
          </a:prstGeom>
        </p:spPr>
        <p:txBody>
          <a:bodyPr wrap="none">
            <a:spAutoFit/>
          </a:bodyPr>
          <a:lstStyle/>
          <a:p>
            <a:pPr algn="r" rtl="1"/>
            <a:r>
              <a:rPr lang="fa-IR" sz="2800">
                <a:solidFill>
                  <a:srgbClr val="FFC000"/>
                </a:solidFill>
                <a:latin typeface="Times New Roman" panose="02020603050405020304" pitchFamily="18" charset="0"/>
                <a:ea typeface="Times New Roman" panose="02020603050405020304" pitchFamily="18" charset="0"/>
                <a:cs typeface="B Zar" panose="00000400000000000000" pitchFamily="2" charset="-78"/>
              </a:rPr>
              <a:t>درزگیری داکت :</a:t>
            </a:r>
            <a:endParaRPr lang="en-US" sz="2800">
              <a:solidFill>
                <a:srgbClr val="FFC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646259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63507" y="0"/>
            <a:ext cx="7191107" cy="1323439"/>
          </a:xfrm>
          <a:prstGeom prst="rect">
            <a:avLst/>
          </a:prstGeom>
        </p:spPr>
        <p:txBody>
          <a:bodyPr wrap="square">
            <a:spAutoFit/>
          </a:bodyPr>
          <a:lstStyle/>
          <a:p>
            <a:pPr algn="r" rtl="1"/>
            <a:r>
              <a:rPr lang="fa-IR" sz="3200">
                <a:solidFill>
                  <a:srgbClr val="FFC000"/>
                </a:solidFill>
                <a:latin typeface="Times New Roman" panose="02020603050405020304" pitchFamily="18" charset="0"/>
                <a:ea typeface="Times New Roman" panose="02020603050405020304" pitchFamily="18" charset="0"/>
                <a:cs typeface="B Zar" panose="00000400000000000000" pitchFamily="2" charset="-78"/>
              </a:rPr>
              <a:t>استرند گذاری در غلاف:</a:t>
            </a:r>
            <a:endParaRPr lang="en-US" sz="3200">
              <a:solidFill>
                <a:srgbClr val="FFC000"/>
              </a:solidFill>
              <a:latin typeface="Times New Roman" panose="02020603050405020304" pitchFamily="18" charset="0"/>
              <a:ea typeface="Times New Roman" panose="02020603050405020304" pitchFamily="18" charset="0"/>
            </a:endParaRPr>
          </a:p>
          <a:p>
            <a:pPr algn="just" rtl="1"/>
            <a:r>
              <a:rPr lang="fa-IR" sz="2400">
                <a:latin typeface="Times New Roman" panose="02020603050405020304" pitchFamily="18" charset="0"/>
                <a:ea typeface="Times New Roman" panose="02020603050405020304" pitchFamily="18" charset="0"/>
                <a:cs typeface="B Zar" panose="00000400000000000000" pitchFamily="2" charset="-78"/>
              </a:rPr>
              <a:t>در اکثر مواقع در سقف ها استرند ها بصورت دستی درون غلاف قرار می گیرند مگر در مواقع خاص و یا طول های بلند که باید از پوشر استفاده کرد.</a:t>
            </a:r>
            <a:endParaRPr lang="en-US" sz="2400">
              <a:latin typeface="Times New Roman" panose="02020603050405020304" pitchFamily="18" charset="0"/>
              <a:ea typeface="Times New Roman" panose="02020603050405020304"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08861" y="2764286"/>
            <a:ext cx="5052293" cy="295483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012247" y="2696716"/>
            <a:ext cx="5037957" cy="3104308"/>
          </a:xfrm>
          <a:prstGeom prst="rect">
            <a:avLst/>
          </a:prstGeom>
        </p:spPr>
      </p:pic>
      <p:pic>
        <p:nvPicPr>
          <p:cNvPr id="6" name="Picture 5"/>
          <p:cNvPicPr>
            <a:picLocks noChangeAspect="1"/>
          </p:cNvPicPr>
          <p:nvPr/>
        </p:nvPicPr>
        <p:blipFill>
          <a:blip r:embed="rId4"/>
          <a:stretch>
            <a:fillRect/>
          </a:stretch>
        </p:blipFill>
        <p:spPr>
          <a:xfrm rot="5400000">
            <a:off x="6703099" y="2580205"/>
            <a:ext cx="5033244" cy="3303945"/>
          </a:xfrm>
          <a:prstGeom prst="rect">
            <a:avLst/>
          </a:prstGeom>
        </p:spPr>
      </p:pic>
    </p:spTree>
    <p:extLst>
      <p:ext uri="{BB962C8B-B14F-4D97-AF65-F5344CB8AC3E}">
        <p14:creationId xmlns:p14="http://schemas.microsoft.com/office/powerpoint/2010/main" val="18826874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905" y="128788"/>
            <a:ext cx="5459838" cy="3065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905" y="3335630"/>
            <a:ext cx="5535536" cy="325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194738" y="270457"/>
            <a:ext cx="4043966" cy="2123658"/>
          </a:xfrm>
          <a:prstGeom prst="rect">
            <a:avLst/>
          </a:prstGeom>
        </p:spPr>
        <p:txBody>
          <a:bodyPr wrap="square">
            <a:spAutoFit/>
          </a:bodyPr>
          <a:lstStyle/>
          <a:p>
            <a:pPr algn="r" rtl="1"/>
            <a:r>
              <a:rPr lang="fa-IR" sz="3600">
                <a:solidFill>
                  <a:srgbClr val="FFC000"/>
                </a:solidFill>
                <a:latin typeface="Times New Roman" panose="02020603050405020304" pitchFamily="18" charset="0"/>
                <a:ea typeface="Times New Roman" panose="02020603050405020304" pitchFamily="18" charset="0"/>
                <a:cs typeface="B Zar" panose="00000400000000000000" pitchFamily="2" charset="-78"/>
              </a:rPr>
              <a:t>پوشر:</a:t>
            </a:r>
            <a:endParaRPr lang="en-US" sz="3600">
              <a:solidFill>
                <a:srgbClr val="FFC000"/>
              </a:solidFill>
              <a:latin typeface="Times New Roman" panose="02020603050405020304" pitchFamily="18" charset="0"/>
              <a:ea typeface="Times New Roman" panose="02020603050405020304" pitchFamily="18" charset="0"/>
            </a:endParaRPr>
          </a:p>
          <a:p>
            <a:pPr algn="r" rtl="1"/>
            <a:r>
              <a:rPr lang="fa-IR" sz="2400">
                <a:latin typeface="Times New Roman" panose="02020603050405020304" pitchFamily="18" charset="0"/>
                <a:ea typeface="Times New Roman" panose="02020603050405020304" pitchFamily="18" charset="0"/>
                <a:cs typeface="B Zar" panose="00000400000000000000" pitchFamily="2" charset="-78"/>
              </a:rPr>
              <a:t>در سقف هایی که با طول استرند زیاد ، تیر های پس کشیده و پل سازی که امکان قرار دادن استرند درون غلاف بسیار سخت می باشد از پوشر استفاده می شود.</a:t>
            </a:r>
            <a:endParaRPr lang="en-US" sz="2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953626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2451651" y="450573"/>
            <a:ext cx="2333255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095" y="133384"/>
            <a:ext cx="8145421" cy="35146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2297435" y="3662531"/>
            <a:ext cx="4716739" cy="3122870"/>
          </a:xfrm>
          <a:prstGeom prst="rect">
            <a:avLst/>
          </a:prstGeom>
        </p:spPr>
      </p:pic>
    </p:spTree>
    <p:extLst>
      <p:ext uri="{BB962C8B-B14F-4D97-AF65-F5344CB8AC3E}">
        <p14:creationId xmlns:p14="http://schemas.microsoft.com/office/powerpoint/2010/main" val="12282172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0310" y="515751"/>
            <a:ext cx="3966693" cy="2970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7450" y="515751"/>
            <a:ext cx="4239614" cy="293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0310" y="3799268"/>
            <a:ext cx="4031343" cy="293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4309" y="3897441"/>
            <a:ext cx="4142755" cy="2706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93991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2451651" y="450573"/>
            <a:ext cx="2333255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536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3" y="179186"/>
            <a:ext cx="6089145" cy="48900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91928" y="5446767"/>
            <a:ext cx="6096000" cy="1015663"/>
          </a:xfrm>
          <a:prstGeom prst="rect">
            <a:avLst/>
          </a:prstGeom>
        </p:spPr>
        <p:txBody>
          <a:bodyPr>
            <a:spAutoFit/>
          </a:bodyPr>
          <a:lstStyle/>
          <a:p>
            <a:pPr algn="r" rtl="1"/>
            <a:r>
              <a:rPr lang="fa-IR" sz="2000">
                <a:latin typeface="Times New Roman" panose="02020603050405020304" pitchFamily="18" charset="0"/>
                <a:ea typeface="Times New Roman" panose="02020603050405020304" pitchFamily="18" charset="0"/>
                <a:cs typeface="B Zar" panose="00000400000000000000" pitchFamily="2" charset="-78"/>
              </a:rPr>
              <a:t>در روش </a:t>
            </a:r>
            <a:r>
              <a:rPr lang="en-US" sz="2000">
                <a:latin typeface="Times New Roman" panose="02020603050405020304" pitchFamily="18" charset="0"/>
                <a:ea typeface="Times New Roman" panose="02020603050405020304" pitchFamily="18" charset="0"/>
                <a:cs typeface="B Zar" panose="00000400000000000000" pitchFamily="2" charset="-78"/>
              </a:rPr>
              <a:t>Bonded </a:t>
            </a:r>
            <a:r>
              <a:rPr lang="fa-IR" sz="2000">
                <a:latin typeface="Times New Roman" panose="02020603050405020304" pitchFamily="18" charset="0"/>
                <a:ea typeface="Times New Roman" panose="02020603050405020304" pitchFamily="18" charset="0"/>
                <a:cs typeface="B Zar" panose="00000400000000000000" pitchFamily="2" charset="-78"/>
              </a:rPr>
              <a:t> انتهای </a:t>
            </a:r>
            <a:r>
              <a:rPr lang="fa-IR" sz="2000" err="1">
                <a:latin typeface="Times New Roman" panose="02020603050405020304" pitchFamily="18" charset="0"/>
                <a:ea typeface="Times New Roman" panose="02020603050405020304" pitchFamily="18" charset="0"/>
                <a:cs typeface="B Zar" panose="00000400000000000000" pitchFamily="2" charset="-78"/>
              </a:rPr>
              <a:t>استرندها</a:t>
            </a:r>
            <a:r>
              <a:rPr lang="fa-IR" sz="2000">
                <a:latin typeface="Times New Roman" panose="02020603050405020304" pitchFamily="18" charset="0"/>
                <a:ea typeface="Times New Roman" panose="02020603050405020304" pitchFamily="18" charset="0"/>
                <a:cs typeface="B Zar" panose="00000400000000000000" pitchFamily="2" charset="-78"/>
              </a:rPr>
              <a:t> از </a:t>
            </a:r>
            <a:r>
              <a:rPr lang="fa-IR" sz="2000" err="1">
                <a:latin typeface="Times New Roman" panose="02020603050405020304" pitchFamily="18" charset="0"/>
                <a:ea typeface="Times New Roman" panose="02020603050405020304" pitchFamily="18" charset="0"/>
                <a:cs typeface="B Zar" panose="00000400000000000000" pitchFamily="2" charset="-78"/>
              </a:rPr>
              <a:t>قلاف</a:t>
            </a:r>
            <a:r>
              <a:rPr lang="fa-IR" sz="2000">
                <a:latin typeface="Times New Roman" panose="02020603050405020304" pitchFamily="18" charset="0"/>
                <a:ea typeface="Times New Roman" panose="02020603050405020304" pitchFamily="18" charset="0"/>
                <a:cs typeface="B Zar" panose="00000400000000000000" pitchFamily="2" charset="-78"/>
              </a:rPr>
              <a:t> بیرون می ماند و با بتن درگیر می شود اما در روش </a:t>
            </a:r>
            <a:r>
              <a:rPr lang="en-US" sz="2000" err="1">
                <a:latin typeface="Times New Roman" panose="02020603050405020304" pitchFamily="18" charset="0"/>
                <a:ea typeface="Times New Roman" panose="02020603050405020304" pitchFamily="18" charset="0"/>
                <a:cs typeface="B Zar" panose="00000400000000000000" pitchFamily="2" charset="-78"/>
              </a:rPr>
              <a:t>Unbonded</a:t>
            </a:r>
            <a:r>
              <a:rPr lang="en-US" sz="2000">
                <a:latin typeface="Times New Roman" panose="02020603050405020304" pitchFamily="18" charset="0"/>
                <a:ea typeface="Times New Roman" panose="02020603050405020304" pitchFamily="18" charset="0"/>
                <a:cs typeface="B Zar" panose="00000400000000000000" pitchFamily="2" charset="-78"/>
              </a:rPr>
              <a:t> </a:t>
            </a:r>
            <a:r>
              <a:rPr lang="fa-IR" sz="2000">
                <a:latin typeface="Times New Roman" panose="02020603050405020304" pitchFamily="18" charset="0"/>
                <a:ea typeface="Times New Roman" panose="02020603050405020304" pitchFamily="18" charset="0"/>
                <a:cs typeface="B Zar" panose="00000400000000000000" pitchFamily="2" charset="-78"/>
              </a:rPr>
              <a:t> انتهای </a:t>
            </a:r>
            <a:r>
              <a:rPr lang="fa-IR" sz="2000" err="1">
                <a:latin typeface="Times New Roman" panose="02020603050405020304" pitchFamily="18" charset="0"/>
                <a:ea typeface="Times New Roman" panose="02020603050405020304" pitchFamily="18" charset="0"/>
                <a:cs typeface="B Zar" panose="00000400000000000000" pitchFamily="2" charset="-78"/>
              </a:rPr>
              <a:t>استرند</a:t>
            </a:r>
            <a:r>
              <a:rPr lang="fa-IR" sz="2000">
                <a:latin typeface="Times New Roman" panose="02020603050405020304" pitchFamily="18" charset="0"/>
                <a:ea typeface="Times New Roman" panose="02020603050405020304" pitchFamily="18" charset="0"/>
                <a:cs typeface="B Zar" panose="00000400000000000000" pitchFamily="2" charset="-78"/>
              </a:rPr>
              <a:t> باید توسط </a:t>
            </a:r>
            <a:r>
              <a:rPr lang="fa-IR" sz="2000" err="1">
                <a:latin typeface="Times New Roman" panose="02020603050405020304" pitchFamily="18" charset="0"/>
                <a:ea typeface="Times New Roman" panose="02020603050405020304" pitchFamily="18" charset="0"/>
                <a:cs typeface="B Zar" panose="00000400000000000000" pitchFamily="2" charset="-78"/>
              </a:rPr>
              <a:t>انکورج</a:t>
            </a:r>
            <a:r>
              <a:rPr lang="fa-IR" sz="2000">
                <a:latin typeface="Times New Roman" panose="02020603050405020304" pitchFamily="18" charset="0"/>
                <a:ea typeface="Times New Roman" panose="02020603050405020304" pitchFamily="18" charset="0"/>
                <a:cs typeface="B Zar" panose="00000400000000000000" pitchFamily="2" charset="-78"/>
              </a:rPr>
              <a:t> انتهایی مهار شود و نباید درون بتن بدون </a:t>
            </a:r>
            <a:r>
              <a:rPr lang="fa-IR" sz="2000" err="1">
                <a:latin typeface="Times New Roman" panose="02020603050405020304" pitchFamily="18" charset="0"/>
                <a:ea typeface="Times New Roman" panose="02020603050405020304" pitchFamily="18" charset="0"/>
                <a:cs typeface="B Zar" panose="00000400000000000000" pitchFamily="2" charset="-78"/>
              </a:rPr>
              <a:t>قلاف</a:t>
            </a:r>
            <a:r>
              <a:rPr lang="fa-IR" sz="2000">
                <a:latin typeface="Times New Roman" panose="02020603050405020304" pitchFamily="18" charset="0"/>
                <a:ea typeface="Times New Roman" panose="02020603050405020304" pitchFamily="18" charset="0"/>
                <a:cs typeface="B Zar" panose="00000400000000000000" pitchFamily="2" charset="-78"/>
              </a:rPr>
              <a:t> قرار گیرد</a:t>
            </a:r>
            <a:r>
              <a:rPr lang="fa-IR" sz="2000">
                <a:solidFill>
                  <a:srgbClr val="FFC000"/>
                </a:solidFill>
                <a:latin typeface="Times New Roman" panose="02020603050405020304" pitchFamily="18" charset="0"/>
                <a:ea typeface="Times New Roman" panose="02020603050405020304" pitchFamily="18" charset="0"/>
                <a:cs typeface="B Zar" panose="00000400000000000000" pitchFamily="2" charset="-78"/>
              </a:rPr>
              <a:t>.( </a:t>
            </a:r>
            <a:r>
              <a:rPr lang="fa-IR" sz="2000" err="1">
                <a:solidFill>
                  <a:srgbClr val="FFC000"/>
                </a:solidFill>
                <a:latin typeface="Times New Roman" panose="02020603050405020304" pitchFamily="18" charset="0"/>
                <a:ea typeface="Times New Roman" panose="02020603050405020304" pitchFamily="18" charset="0"/>
                <a:cs typeface="B Zar" panose="00000400000000000000" pitchFamily="2" charset="-78"/>
              </a:rPr>
              <a:t>بدلیل</a:t>
            </a:r>
            <a:r>
              <a:rPr lang="fa-IR" sz="2000">
                <a:solidFill>
                  <a:srgbClr val="FFC000"/>
                </a:solidFill>
                <a:latin typeface="Times New Roman" panose="02020603050405020304" pitchFamily="18" charset="0"/>
                <a:ea typeface="Times New Roman" panose="02020603050405020304" pitchFamily="18" charset="0"/>
                <a:cs typeface="B Zar" panose="00000400000000000000" pitchFamily="2" charset="-78"/>
              </a:rPr>
              <a:t> احتمال خوردگی </a:t>
            </a:r>
            <a:r>
              <a:rPr lang="fa-IR" sz="2000" err="1">
                <a:solidFill>
                  <a:srgbClr val="FFC000"/>
                </a:solidFill>
                <a:latin typeface="Times New Roman" panose="02020603050405020304" pitchFamily="18" charset="0"/>
                <a:ea typeface="Times New Roman" panose="02020603050405020304" pitchFamily="18" charset="0"/>
                <a:cs typeface="B Zar" panose="00000400000000000000" pitchFamily="2" charset="-78"/>
              </a:rPr>
              <a:t>تاندون</a:t>
            </a:r>
            <a:r>
              <a:rPr lang="fa-IR" sz="2000">
                <a:solidFill>
                  <a:srgbClr val="FFC000"/>
                </a:solidFill>
                <a:latin typeface="Times New Roman" panose="02020603050405020304" pitchFamily="18" charset="0"/>
                <a:ea typeface="Times New Roman" panose="02020603050405020304" pitchFamily="18" charset="0"/>
                <a:cs typeface="B Zar" panose="00000400000000000000" pitchFamily="2" charset="-78"/>
              </a:rPr>
              <a:t>)</a:t>
            </a:r>
            <a:endParaRPr lang="en-US" sz="2000">
              <a:solidFill>
                <a:srgbClr val="FFC000"/>
              </a:solidFill>
              <a:effectLst/>
              <a:latin typeface="Times New Roman" panose="02020603050405020304" pitchFamily="18" charset="0"/>
              <a:ea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6865" y="179186"/>
            <a:ext cx="4109002" cy="5478669"/>
          </a:xfrm>
          <a:prstGeom prst="rect">
            <a:avLst/>
          </a:prstGeom>
        </p:spPr>
      </p:pic>
    </p:spTree>
    <p:extLst>
      <p:ext uri="{BB962C8B-B14F-4D97-AF65-F5344CB8AC3E}">
        <p14:creationId xmlns:p14="http://schemas.microsoft.com/office/powerpoint/2010/main" val="8984373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6215" y="107343"/>
            <a:ext cx="4897711" cy="6533228"/>
          </a:xfr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7763" y="1366442"/>
            <a:ext cx="3953814" cy="5274129"/>
          </a:xfrm>
          <a:prstGeom prst="rect">
            <a:avLst/>
          </a:prstGeom>
        </p:spPr>
      </p:pic>
      <p:sp>
        <p:nvSpPr>
          <p:cNvPr id="4" name="Rectangle 3"/>
          <p:cNvSpPr/>
          <p:nvPr/>
        </p:nvSpPr>
        <p:spPr>
          <a:xfrm>
            <a:off x="5447763" y="270456"/>
            <a:ext cx="4639940" cy="991673"/>
          </a:xfrm>
          <a:prstGeom prst="rect">
            <a:avLst/>
          </a:prstGeom>
        </p:spPr>
        <p:txBody>
          <a:bodyPr wrap="square">
            <a:spAutoFit/>
          </a:bodyPr>
          <a:lstStyle/>
          <a:p>
            <a:pPr algn="ctr" rtl="1"/>
            <a:r>
              <a:rPr lang="fa-IR" sz="2800">
                <a:solidFill>
                  <a:srgbClr val="FFC000"/>
                </a:solidFill>
                <a:latin typeface="Times New Roman" panose="02020603050405020304" pitchFamily="18" charset="0"/>
                <a:ea typeface="Times New Roman" panose="02020603050405020304" pitchFamily="18" charset="0"/>
                <a:cs typeface="B Zar" panose="00000400000000000000" pitchFamily="2" charset="-78"/>
              </a:rPr>
              <a:t>ایجاد جایگاه مناسب جهت استقرار جک و ایستادن تکنسین</a:t>
            </a:r>
            <a:endParaRPr lang="en-US" sz="2800">
              <a:solidFill>
                <a:srgbClr val="FFC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711151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283866" y="201331"/>
            <a:ext cx="2277818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331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8922" y="1079488"/>
            <a:ext cx="4640187" cy="40521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225287" y="686816"/>
            <a:ext cx="1364351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287" y="1040821"/>
            <a:ext cx="5155096" cy="408412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988930" y="5286658"/>
            <a:ext cx="1702710" cy="369332"/>
          </a:xfrm>
          <a:prstGeom prst="rect">
            <a:avLst/>
          </a:prstGeom>
        </p:spPr>
        <p:txBody>
          <a:bodyPr wrap="none">
            <a:spAutoFit/>
          </a:bodyPr>
          <a:lstStyle/>
          <a:p>
            <a:r>
              <a:rPr lang="en-US">
                <a:latin typeface="Times New Roman" panose="02020603050405020304" pitchFamily="18" charset="0"/>
                <a:ea typeface="Times New Roman" panose="02020603050405020304" pitchFamily="18" charset="0"/>
                <a:cs typeface="B Zar" panose="00000400000000000000" pitchFamily="2" charset="-78"/>
              </a:rPr>
              <a:t> </a:t>
            </a:r>
            <a:r>
              <a:rPr lang="fa-IR">
                <a:latin typeface="Times New Roman" panose="02020603050405020304" pitchFamily="18" charset="0"/>
                <a:ea typeface="Times New Roman" panose="02020603050405020304" pitchFamily="18" charset="0"/>
                <a:cs typeface="B Zar" panose="00000400000000000000" pitchFamily="2" charset="-78"/>
              </a:rPr>
              <a:t>دستگاه </a:t>
            </a:r>
            <a:r>
              <a:rPr lang="fa-IR" err="1">
                <a:latin typeface="Times New Roman" panose="02020603050405020304" pitchFamily="18" charset="0"/>
                <a:ea typeface="Times New Roman" panose="02020603050405020304" pitchFamily="18" charset="0"/>
                <a:cs typeface="B Zar" panose="00000400000000000000" pitchFamily="2" charset="-78"/>
              </a:rPr>
              <a:t>گروت</a:t>
            </a:r>
            <a:r>
              <a:rPr lang="fa-IR">
                <a:latin typeface="Times New Roman" panose="02020603050405020304" pitchFamily="18" charset="0"/>
                <a:ea typeface="Times New Roman" panose="02020603050405020304" pitchFamily="18" charset="0"/>
                <a:cs typeface="B Zar" panose="00000400000000000000" pitchFamily="2" charset="-78"/>
              </a:rPr>
              <a:t> ریزی </a:t>
            </a:r>
            <a:endParaRPr lang="en-US"/>
          </a:p>
        </p:txBody>
      </p:sp>
      <p:sp>
        <p:nvSpPr>
          <p:cNvPr id="7" name="Rectangle 6"/>
          <p:cNvSpPr/>
          <p:nvPr/>
        </p:nvSpPr>
        <p:spPr>
          <a:xfrm>
            <a:off x="1654721" y="5263706"/>
            <a:ext cx="2372765" cy="369332"/>
          </a:xfrm>
          <a:prstGeom prst="rect">
            <a:avLst/>
          </a:prstGeom>
        </p:spPr>
        <p:txBody>
          <a:bodyPr wrap="none">
            <a:spAutoFit/>
          </a:bodyPr>
          <a:lstStyle/>
          <a:p>
            <a:r>
              <a:rPr lang="fa-IR">
                <a:latin typeface="Times New Roman" panose="02020603050405020304" pitchFamily="18" charset="0"/>
                <a:ea typeface="Times New Roman" panose="02020603050405020304" pitchFamily="18" charset="0"/>
                <a:cs typeface="B Zar" panose="00000400000000000000" pitchFamily="2" charset="-78"/>
              </a:rPr>
              <a:t>تخلیه هوا در زمان </a:t>
            </a:r>
            <a:r>
              <a:rPr lang="fa-IR" err="1">
                <a:latin typeface="Times New Roman" panose="02020603050405020304" pitchFamily="18" charset="0"/>
                <a:ea typeface="Times New Roman" panose="02020603050405020304" pitchFamily="18" charset="0"/>
                <a:cs typeface="B Zar" panose="00000400000000000000" pitchFamily="2" charset="-78"/>
              </a:rPr>
              <a:t>گروت</a:t>
            </a:r>
            <a:r>
              <a:rPr lang="fa-IR">
                <a:latin typeface="Times New Roman" panose="02020603050405020304" pitchFamily="18" charset="0"/>
                <a:ea typeface="Times New Roman" panose="02020603050405020304" pitchFamily="18" charset="0"/>
                <a:cs typeface="B Zar" panose="00000400000000000000" pitchFamily="2" charset="-78"/>
              </a:rPr>
              <a:t> ریزی </a:t>
            </a:r>
            <a:endParaRPr lang="en-US"/>
          </a:p>
        </p:txBody>
      </p:sp>
      <p:sp>
        <p:nvSpPr>
          <p:cNvPr id="8" name="Rectangle 7"/>
          <p:cNvSpPr/>
          <p:nvPr/>
        </p:nvSpPr>
        <p:spPr>
          <a:xfrm>
            <a:off x="0" y="5817704"/>
            <a:ext cx="10429461" cy="721139"/>
          </a:xfrm>
          <a:prstGeom prst="rect">
            <a:avLst/>
          </a:prstGeom>
        </p:spPr>
        <p:txBody>
          <a:bodyPr wrap="square">
            <a:spAutoFit/>
          </a:bodyPr>
          <a:lstStyle/>
          <a:p>
            <a:pPr algn="r" rtl="1"/>
            <a:r>
              <a:rPr lang="fa-IR" sz="2000">
                <a:latin typeface="Times New Roman" panose="02020603050405020304" pitchFamily="18" charset="0"/>
                <a:ea typeface="Times New Roman" panose="02020603050405020304" pitchFamily="18" charset="0"/>
                <a:cs typeface="B Zar" panose="00000400000000000000" pitchFamily="2" charset="-78"/>
              </a:rPr>
              <a:t> معمولا در طول مسیر </a:t>
            </a:r>
            <a:r>
              <a:rPr lang="fa-IR" sz="2000" err="1">
                <a:latin typeface="Times New Roman" panose="02020603050405020304" pitchFamily="18" charset="0"/>
                <a:ea typeface="Times New Roman" panose="02020603050405020304" pitchFamily="18" charset="0"/>
                <a:cs typeface="B Zar" panose="00000400000000000000" pitchFamily="2" charset="-78"/>
              </a:rPr>
              <a:t>تاندون</a:t>
            </a:r>
            <a:r>
              <a:rPr lang="fa-IR" sz="2000">
                <a:latin typeface="Times New Roman" panose="02020603050405020304" pitchFamily="18" charset="0"/>
                <a:ea typeface="Times New Roman" panose="02020603050405020304" pitchFamily="18" charset="0"/>
                <a:cs typeface="B Zar" panose="00000400000000000000" pitchFamily="2" charset="-78"/>
              </a:rPr>
              <a:t> از یک تا چند محل </a:t>
            </a:r>
            <a:r>
              <a:rPr lang="fa-IR" sz="2000" err="1">
                <a:latin typeface="Times New Roman" panose="02020603050405020304" pitchFamily="18" charset="0"/>
                <a:ea typeface="Times New Roman" panose="02020603050405020304" pitchFamily="18" charset="0"/>
                <a:cs typeface="B Zar" panose="00000400000000000000" pitchFamily="2" charset="-78"/>
              </a:rPr>
              <a:t>هواگیری</a:t>
            </a:r>
            <a:r>
              <a:rPr lang="fa-IR" sz="2000">
                <a:latin typeface="Times New Roman" panose="02020603050405020304" pitchFamily="18" charset="0"/>
                <a:ea typeface="Times New Roman" panose="02020603050405020304" pitchFamily="18" charset="0"/>
                <a:cs typeface="B Zar" panose="00000400000000000000" pitchFamily="2" charset="-78"/>
              </a:rPr>
              <a:t> با توجه به طول </a:t>
            </a:r>
            <a:r>
              <a:rPr lang="fa-IR" sz="2000" err="1">
                <a:latin typeface="Times New Roman" panose="02020603050405020304" pitchFamily="18" charset="0"/>
                <a:ea typeface="Times New Roman" panose="02020603050405020304" pitchFamily="18" charset="0"/>
                <a:cs typeface="B Zar" panose="00000400000000000000" pitchFamily="2" charset="-78"/>
              </a:rPr>
              <a:t>تاندون</a:t>
            </a:r>
            <a:r>
              <a:rPr lang="fa-IR" sz="2000">
                <a:latin typeface="Times New Roman" panose="02020603050405020304" pitchFamily="18" charset="0"/>
                <a:ea typeface="Times New Roman" panose="02020603050405020304" pitchFamily="18" charset="0"/>
                <a:cs typeface="B Zar" panose="00000400000000000000" pitchFamily="2" charset="-78"/>
              </a:rPr>
              <a:t> قرار داده می شود تا به خوبی </a:t>
            </a:r>
            <a:r>
              <a:rPr lang="fa-IR" sz="2000" err="1">
                <a:latin typeface="Times New Roman" panose="02020603050405020304" pitchFamily="18" charset="0"/>
                <a:ea typeface="Times New Roman" panose="02020603050405020304" pitchFamily="18" charset="0"/>
                <a:cs typeface="B Zar" panose="00000400000000000000" pitchFamily="2" charset="-78"/>
              </a:rPr>
              <a:t>هواگیری</a:t>
            </a:r>
            <a:r>
              <a:rPr lang="fa-IR" sz="2000">
                <a:latin typeface="Times New Roman" panose="02020603050405020304" pitchFamily="18" charset="0"/>
                <a:ea typeface="Times New Roman" panose="02020603050405020304" pitchFamily="18" charset="0"/>
                <a:cs typeface="B Zar" panose="00000400000000000000" pitchFamily="2" charset="-78"/>
              </a:rPr>
              <a:t> شود و در مواقعی که تزریق </a:t>
            </a:r>
            <a:r>
              <a:rPr lang="fa-IR" sz="2000" err="1">
                <a:latin typeface="Times New Roman" panose="02020603050405020304" pitchFamily="18" charset="0"/>
                <a:ea typeface="Times New Roman" panose="02020603050405020304" pitchFamily="18" charset="0"/>
                <a:cs typeface="B Zar" panose="00000400000000000000" pitchFamily="2" charset="-78"/>
              </a:rPr>
              <a:t>گروت</a:t>
            </a:r>
            <a:r>
              <a:rPr lang="fa-IR" sz="2000">
                <a:latin typeface="Times New Roman" panose="02020603050405020304" pitchFamily="18" charset="0"/>
                <a:ea typeface="Times New Roman" panose="02020603050405020304" pitchFamily="18" charset="0"/>
                <a:cs typeface="B Zar" panose="00000400000000000000" pitchFamily="2" charset="-78"/>
              </a:rPr>
              <a:t> از یک سمت امکان پذیر نباشد از سمت دیگر انجام می شود.</a:t>
            </a:r>
            <a:endParaRPr lang="en-US" sz="2000">
              <a:effectLst/>
              <a:latin typeface="Times New Roman" panose="02020603050405020304" pitchFamily="18" charset="0"/>
              <a:ea typeface="Times New Roman" panose="02020603050405020304" pitchFamily="18" charset="0"/>
            </a:endParaRPr>
          </a:p>
        </p:txBody>
      </p:sp>
      <p:sp>
        <p:nvSpPr>
          <p:cNvPr id="2" name="Rectangle 1"/>
          <p:cNvSpPr/>
          <p:nvPr/>
        </p:nvSpPr>
        <p:spPr>
          <a:xfrm>
            <a:off x="8214960" y="86776"/>
            <a:ext cx="2044149" cy="646331"/>
          </a:xfrm>
          <a:prstGeom prst="rect">
            <a:avLst/>
          </a:prstGeom>
        </p:spPr>
        <p:txBody>
          <a:bodyPr wrap="none">
            <a:spAutoFit/>
          </a:bodyPr>
          <a:lstStyle/>
          <a:p>
            <a:pPr algn="ctr" rtl="1"/>
            <a:r>
              <a:rPr lang="fa-IR" sz="3600">
                <a:solidFill>
                  <a:srgbClr val="FFC000"/>
                </a:solidFill>
                <a:latin typeface="Times New Roman" panose="02020603050405020304" pitchFamily="18" charset="0"/>
                <a:ea typeface="Times New Roman" panose="02020603050405020304" pitchFamily="18" charset="0"/>
                <a:cs typeface="B Zar" panose="00000400000000000000" pitchFamily="2" charset="-78"/>
              </a:rPr>
              <a:t>گروت ریزی:</a:t>
            </a:r>
            <a:endParaRPr lang="en-US" sz="3600">
              <a:solidFill>
                <a:srgbClr val="FFC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070652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098" y="352492"/>
            <a:ext cx="9741772" cy="5880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0161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2800" dirty="0">
                <a:solidFill>
                  <a:srgbClr val="FFC000"/>
                </a:solidFill>
              </a:rPr>
              <a:t>بررسی نمودار تنش بعد </a:t>
            </a:r>
            <a:r>
              <a:rPr lang="fa-IR" sz="2800" dirty="0" err="1">
                <a:solidFill>
                  <a:srgbClr val="FFC000"/>
                </a:solidFill>
              </a:rPr>
              <a:t>ازاعمال</a:t>
            </a:r>
            <a:r>
              <a:rPr lang="fa-IR" sz="2800" dirty="0">
                <a:solidFill>
                  <a:srgbClr val="FFC000"/>
                </a:solidFill>
              </a:rPr>
              <a:t> پیش </a:t>
            </a:r>
            <a:r>
              <a:rPr lang="fa-IR" sz="2800" dirty="0" err="1">
                <a:solidFill>
                  <a:srgbClr val="FFC000"/>
                </a:solidFill>
              </a:rPr>
              <a:t>تنیدگی</a:t>
            </a:r>
            <a:endParaRPr lang="en-US" sz="2800" dirty="0">
              <a:solidFill>
                <a:srgbClr val="FFC000"/>
              </a:solidFill>
            </a:endParaRPr>
          </a:p>
        </p:txBody>
      </p:sp>
      <p:pic>
        <p:nvPicPr>
          <p:cNvPr id="4" name="Content Placeholder 3"/>
          <p:cNvPicPr>
            <a:picLocks noGrp="1" noChangeAspect="1"/>
          </p:cNvPicPr>
          <p:nvPr>
            <p:ph idx="1"/>
          </p:nvPr>
        </p:nvPicPr>
        <p:blipFill>
          <a:blip r:embed="rId2"/>
          <a:stretch>
            <a:fillRect/>
          </a:stretch>
        </p:blipFill>
        <p:spPr>
          <a:xfrm>
            <a:off x="1609860" y="1141188"/>
            <a:ext cx="8541306" cy="5494138"/>
          </a:xfrm>
          <a:prstGeom prst="rect">
            <a:avLst/>
          </a:prstGeom>
        </p:spPr>
      </p:pic>
    </p:spTree>
    <p:extLst>
      <p:ext uri="{BB962C8B-B14F-4D97-AF65-F5344CB8AC3E}">
        <p14:creationId xmlns:p14="http://schemas.microsoft.com/office/powerpoint/2010/main" val="27075817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8330" y="2407654"/>
            <a:ext cx="4144623" cy="3890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614" y="734096"/>
            <a:ext cx="6503132" cy="5563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668746" y="257042"/>
            <a:ext cx="3903172" cy="954107"/>
          </a:xfrm>
          <a:prstGeom prst="rect">
            <a:avLst/>
          </a:prstGeom>
        </p:spPr>
        <p:txBody>
          <a:bodyPr wrap="square">
            <a:spAutoFit/>
          </a:bodyPr>
          <a:lstStyle/>
          <a:p>
            <a:pPr algn="ctr" rtl="1"/>
            <a:r>
              <a:rPr lang="fa-IR" sz="2800">
                <a:solidFill>
                  <a:srgbClr val="FFC000"/>
                </a:solidFill>
                <a:latin typeface="Times New Roman" panose="02020603050405020304" pitchFamily="18" charset="0"/>
                <a:ea typeface="Times New Roman" panose="02020603050405020304" pitchFamily="18" charset="0"/>
                <a:cs typeface="B Zar" panose="00000400000000000000" pitchFamily="2" charset="-78"/>
              </a:rPr>
              <a:t>عبور حداقل دو کابل از داخل ستون ها در هر دو جهت</a:t>
            </a:r>
            <a:endParaRPr lang="en-US" sz="2800">
              <a:solidFill>
                <a:srgbClr val="FFC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945257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9405" y="188122"/>
            <a:ext cx="3606701" cy="6534649"/>
          </a:xfrm>
          <a:prstGeom prst="rect">
            <a:avLst/>
          </a:prstGeom>
        </p:spPr>
      </p:pic>
      <p:pic>
        <p:nvPicPr>
          <p:cNvPr id="7" name="Picture 6"/>
          <p:cNvPicPr>
            <a:picLocks noChangeAspect="1"/>
          </p:cNvPicPr>
          <p:nvPr/>
        </p:nvPicPr>
        <p:blipFill>
          <a:blip r:embed="rId3"/>
          <a:stretch>
            <a:fillRect/>
          </a:stretch>
        </p:blipFill>
        <p:spPr>
          <a:xfrm>
            <a:off x="4180938" y="188122"/>
            <a:ext cx="4080475" cy="1853820"/>
          </a:xfrm>
          <a:prstGeom prst="rect">
            <a:avLst/>
          </a:prstGeom>
        </p:spPr>
      </p:pic>
      <p:pic>
        <p:nvPicPr>
          <p:cNvPr id="8" name="Picture 7"/>
          <p:cNvPicPr>
            <a:picLocks noChangeAspect="1"/>
          </p:cNvPicPr>
          <p:nvPr/>
        </p:nvPicPr>
        <p:blipFill>
          <a:blip r:embed="rId4"/>
          <a:stretch>
            <a:fillRect/>
          </a:stretch>
        </p:blipFill>
        <p:spPr>
          <a:xfrm>
            <a:off x="4180938" y="2314247"/>
            <a:ext cx="6000750" cy="1485900"/>
          </a:xfrm>
          <a:prstGeom prst="rect">
            <a:avLst/>
          </a:prstGeom>
        </p:spPr>
      </p:pic>
      <p:pic>
        <p:nvPicPr>
          <p:cNvPr id="9" name="Picture 8"/>
          <p:cNvPicPr>
            <a:picLocks noChangeAspect="1"/>
          </p:cNvPicPr>
          <p:nvPr/>
        </p:nvPicPr>
        <p:blipFill>
          <a:blip r:embed="rId5"/>
          <a:stretch>
            <a:fillRect/>
          </a:stretch>
        </p:blipFill>
        <p:spPr>
          <a:xfrm>
            <a:off x="4180938" y="3917906"/>
            <a:ext cx="5248275" cy="1800225"/>
          </a:xfrm>
          <a:prstGeom prst="rect">
            <a:avLst/>
          </a:prstGeom>
        </p:spPr>
      </p:pic>
      <p:pic>
        <p:nvPicPr>
          <p:cNvPr id="10" name="Picture 9"/>
          <p:cNvPicPr>
            <a:picLocks noChangeAspect="1"/>
          </p:cNvPicPr>
          <p:nvPr/>
        </p:nvPicPr>
        <p:blipFill>
          <a:blip r:embed="rId6"/>
          <a:stretch>
            <a:fillRect/>
          </a:stretch>
        </p:blipFill>
        <p:spPr>
          <a:xfrm>
            <a:off x="4180938" y="5961978"/>
            <a:ext cx="7772400" cy="619125"/>
          </a:xfrm>
          <a:prstGeom prst="rect">
            <a:avLst/>
          </a:prstGeom>
        </p:spPr>
      </p:pic>
      <p:sp>
        <p:nvSpPr>
          <p:cNvPr id="11" name="Rectangle 10"/>
          <p:cNvSpPr/>
          <p:nvPr/>
        </p:nvSpPr>
        <p:spPr>
          <a:xfrm>
            <a:off x="7624293" y="70363"/>
            <a:ext cx="2817266" cy="954107"/>
          </a:xfrm>
          <a:prstGeom prst="rect">
            <a:avLst/>
          </a:prstGeom>
        </p:spPr>
        <p:txBody>
          <a:bodyPr wrap="square">
            <a:spAutoFit/>
          </a:bodyPr>
          <a:lstStyle/>
          <a:p>
            <a:pPr algn="r" rtl="1"/>
            <a:r>
              <a:rPr lang="fa-IR" sz="2800">
                <a:solidFill>
                  <a:srgbClr val="FFC000"/>
                </a:solidFill>
                <a:latin typeface="Times New Roman" panose="02020603050405020304" pitchFamily="18" charset="0"/>
                <a:ea typeface="Times New Roman" panose="02020603050405020304" pitchFamily="18" charset="0"/>
                <a:cs typeface="B Zar" panose="00000400000000000000" pitchFamily="2" charset="-78"/>
              </a:rPr>
              <a:t>مروری بر نقشه های اتوکد:</a:t>
            </a:r>
            <a:endParaRPr lang="en-US" sz="2800">
              <a:solidFill>
                <a:srgbClr val="FFC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443749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72400" y="154346"/>
            <a:ext cx="9258984" cy="6542668"/>
          </a:xfrm>
          <a:prstGeom prst="rect">
            <a:avLst/>
          </a:prstGeom>
        </p:spPr>
      </p:pic>
    </p:spTree>
    <p:extLst>
      <p:ext uri="{BB962C8B-B14F-4D97-AF65-F5344CB8AC3E}">
        <p14:creationId xmlns:p14="http://schemas.microsoft.com/office/powerpoint/2010/main" val="18854482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10957" y="143076"/>
            <a:ext cx="9242134" cy="6618560"/>
          </a:xfrm>
          <a:prstGeom prst="rect">
            <a:avLst/>
          </a:prstGeom>
        </p:spPr>
      </p:pic>
      <p:pic>
        <p:nvPicPr>
          <p:cNvPr id="6" name="Picture 5"/>
          <p:cNvPicPr>
            <a:picLocks noChangeAspect="1"/>
          </p:cNvPicPr>
          <p:nvPr/>
        </p:nvPicPr>
        <p:blipFill>
          <a:blip r:embed="rId3"/>
          <a:stretch>
            <a:fillRect/>
          </a:stretch>
        </p:blipFill>
        <p:spPr>
          <a:xfrm>
            <a:off x="9691955" y="1454465"/>
            <a:ext cx="1216451" cy="5307171"/>
          </a:xfrm>
          <a:prstGeom prst="rect">
            <a:avLst/>
          </a:prstGeom>
        </p:spPr>
      </p:pic>
    </p:spTree>
    <p:extLst>
      <p:ext uri="{BB962C8B-B14F-4D97-AF65-F5344CB8AC3E}">
        <p14:creationId xmlns:p14="http://schemas.microsoft.com/office/powerpoint/2010/main" val="10393816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53431" y="210689"/>
            <a:ext cx="9522597" cy="6331779"/>
          </a:xfrm>
          <a:prstGeom prst="rect">
            <a:avLst/>
          </a:prstGeom>
        </p:spPr>
      </p:pic>
    </p:spTree>
    <p:extLst>
      <p:ext uri="{BB962C8B-B14F-4D97-AF65-F5344CB8AC3E}">
        <p14:creationId xmlns:p14="http://schemas.microsoft.com/office/powerpoint/2010/main" val="37898568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798" y="141669"/>
            <a:ext cx="5958155" cy="3074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799" y="3598410"/>
            <a:ext cx="5958154" cy="2918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7144019" y="2647414"/>
            <a:ext cx="4343400" cy="3314700"/>
          </a:xfrm>
          <a:prstGeom prst="rect">
            <a:avLst/>
          </a:prstGeom>
        </p:spPr>
      </p:pic>
      <p:pic>
        <p:nvPicPr>
          <p:cNvPr id="6" name="Picture 5"/>
          <p:cNvPicPr>
            <a:picLocks noChangeAspect="1"/>
          </p:cNvPicPr>
          <p:nvPr/>
        </p:nvPicPr>
        <p:blipFill>
          <a:blip r:embed="rId5"/>
          <a:stretch>
            <a:fillRect/>
          </a:stretch>
        </p:blipFill>
        <p:spPr>
          <a:xfrm>
            <a:off x="7144018" y="449956"/>
            <a:ext cx="2533650" cy="2476500"/>
          </a:xfrm>
          <a:prstGeom prst="rect">
            <a:avLst/>
          </a:prstGeom>
        </p:spPr>
      </p:pic>
    </p:spTree>
    <p:extLst>
      <p:ext uri="{BB962C8B-B14F-4D97-AF65-F5344CB8AC3E}">
        <p14:creationId xmlns:p14="http://schemas.microsoft.com/office/powerpoint/2010/main" val="40351265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748" y="182261"/>
            <a:ext cx="9404723" cy="1400530"/>
          </a:xfrm>
        </p:spPr>
        <p:txBody>
          <a:bodyPr/>
          <a:lstStyle/>
          <a:p>
            <a:pPr algn="r"/>
            <a:r>
              <a:rPr lang="fa-IR" sz="3200">
                <a:solidFill>
                  <a:srgbClr val="FFC000"/>
                </a:solidFill>
              </a:rPr>
              <a:t>پس کشیدگی در کنار ساختمان مجاور:</a:t>
            </a:r>
            <a:br>
              <a:rPr lang="en-US"/>
            </a:br>
            <a:endParaRPr lang="en-US"/>
          </a:p>
        </p:txBody>
      </p:sp>
      <p:sp>
        <p:nvSpPr>
          <p:cNvPr id="4" name="Rectangle 3"/>
          <p:cNvSpPr/>
          <p:nvPr/>
        </p:nvSpPr>
        <p:spPr>
          <a:xfrm>
            <a:off x="1421990" y="746586"/>
            <a:ext cx="8667481" cy="1938992"/>
          </a:xfrm>
          <a:prstGeom prst="rect">
            <a:avLst/>
          </a:prstGeom>
        </p:spPr>
        <p:txBody>
          <a:bodyPr wrap="square">
            <a:spAutoFit/>
          </a:bodyPr>
          <a:lstStyle/>
          <a:p>
            <a:pPr algn="just" rtl="1"/>
            <a:r>
              <a:rPr lang="fa-IR" sz="2400">
                <a:latin typeface="Times New Roman" panose="02020603050405020304" pitchFamily="18" charset="0"/>
                <a:ea typeface="Times New Roman" panose="02020603050405020304" pitchFamily="18" charset="0"/>
                <a:cs typeface="B Zar" panose="00000400000000000000" pitchFamily="2" charset="-78"/>
              </a:rPr>
              <a:t>در صورتیکه در مجاورت اجرای پروژه ساختمان همسایه اجازه فضای کافی جهت استقرار جک را ندهد و یا </a:t>
            </a:r>
            <a:r>
              <a:rPr lang="fa-IR" sz="2400" err="1">
                <a:latin typeface="Times New Roman" panose="02020603050405020304" pitchFamily="18" charset="0"/>
                <a:ea typeface="Times New Roman" panose="02020603050405020304" pitchFamily="18" charset="0"/>
                <a:cs typeface="B Zar" panose="00000400000000000000" pitchFamily="2" charset="-78"/>
              </a:rPr>
              <a:t>بدلیل</a:t>
            </a:r>
            <a:r>
              <a:rPr lang="fa-IR" sz="2400">
                <a:latin typeface="Times New Roman" panose="02020603050405020304" pitchFamily="18" charset="0"/>
                <a:ea typeface="Times New Roman" panose="02020603050405020304" pitchFamily="18" charset="0"/>
                <a:cs typeface="B Zar" panose="00000400000000000000" pitchFamily="2" charset="-78"/>
              </a:rPr>
              <a:t> وجود دیوار </a:t>
            </a:r>
            <a:r>
              <a:rPr lang="fa-IR" sz="2400" err="1">
                <a:latin typeface="Times New Roman" panose="02020603050405020304" pitchFamily="18" charset="0"/>
                <a:ea typeface="Times New Roman" panose="02020603050405020304" pitchFamily="18" charset="0"/>
                <a:cs typeface="B Zar" panose="00000400000000000000" pitchFamily="2" charset="-78"/>
              </a:rPr>
              <a:t>برشی</a:t>
            </a:r>
            <a:r>
              <a:rPr lang="fa-IR" sz="2400">
                <a:latin typeface="Times New Roman" panose="02020603050405020304" pitchFamily="18" charset="0"/>
                <a:ea typeface="Times New Roman" panose="02020603050405020304" pitchFamily="18" charset="0"/>
                <a:cs typeface="B Zar" panose="00000400000000000000" pitchFamily="2" charset="-78"/>
              </a:rPr>
              <a:t> پیرامونی طراح اجازه عبور </a:t>
            </a:r>
            <a:r>
              <a:rPr lang="fa-IR" sz="2400" err="1">
                <a:latin typeface="Times New Roman" panose="02020603050405020304" pitchFamily="18" charset="0"/>
                <a:ea typeface="Times New Roman" panose="02020603050405020304" pitchFamily="18" charset="0"/>
                <a:cs typeface="B Zar" panose="00000400000000000000" pitchFamily="2" charset="-78"/>
              </a:rPr>
              <a:t>استرند</a:t>
            </a:r>
            <a:r>
              <a:rPr lang="fa-IR" sz="2400">
                <a:latin typeface="Times New Roman" panose="02020603050405020304" pitchFamily="18" charset="0"/>
                <a:ea typeface="Times New Roman" panose="02020603050405020304" pitchFamily="18" charset="0"/>
                <a:cs typeface="B Zar" panose="00000400000000000000" pitchFamily="2" charset="-78"/>
              </a:rPr>
              <a:t> از دیوار را ندهد، </a:t>
            </a:r>
            <a:r>
              <a:rPr lang="fa-IR" sz="2400" err="1">
                <a:latin typeface="Times New Roman" panose="02020603050405020304" pitchFamily="18" charset="0"/>
                <a:ea typeface="Times New Roman" panose="02020603050405020304" pitchFamily="18" charset="0"/>
                <a:cs typeface="B Zar" panose="00000400000000000000" pitchFamily="2" charset="-78"/>
              </a:rPr>
              <a:t>باتوجه</a:t>
            </a:r>
            <a:r>
              <a:rPr lang="fa-IR" sz="2400">
                <a:latin typeface="Times New Roman" panose="02020603050405020304" pitchFamily="18" charset="0"/>
                <a:ea typeface="Times New Roman" panose="02020603050405020304" pitchFamily="18" charset="0"/>
                <a:cs typeface="B Zar" panose="00000400000000000000" pitchFamily="2" charset="-78"/>
              </a:rPr>
              <a:t> به نوع سازه و طراحی سقف می توان با در نظر گرفتن فضای مناسب برای استقرار جک و کشش </a:t>
            </a:r>
            <a:r>
              <a:rPr lang="fa-IR" sz="2400" err="1">
                <a:latin typeface="Times New Roman" panose="02020603050405020304" pitchFamily="18" charset="0"/>
                <a:ea typeface="Times New Roman" panose="02020603050405020304" pitchFamily="18" charset="0"/>
                <a:cs typeface="B Zar" panose="00000400000000000000" pitchFamily="2" charset="-78"/>
              </a:rPr>
              <a:t>استرند</a:t>
            </a:r>
            <a:r>
              <a:rPr lang="fa-IR" sz="2400">
                <a:latin typeface="Times New Roman" panose="02020603050405020304" pitchFamily="18" charset="0"/>
                <a:ea typeface="Times New Roman" panose="02020603050405020304" pitchFamily="18" charset="0"/>
                <a:cs typeface="B Zar" panose="00000400000000000000" pitchFamily="2" charset="-78"/>
              </a:rPr>
              <a:t> اطراف ساختمان را دال بتن معمولی و یا تیر بتن مسلح طراحی کرد و از آنجا فضایی جهت خروج </a:t>
            </a:r>
            <a:r>
              <a:rPr lang="fa-IR" sz="2400" err="1">
                <a:latin typeface="Times New Roman" panose="02020603050405020304" pitchFamily="18" charset="0"/>
                <a:ea typeface="Times New Roman" panose="02020603050405020304" pitchFamily="18" charset="0"/>
                <a:cs typeface="B Zar" panose="00000400000000000000" pitchFamily="2" charset="-78"/>
              </a:rPr>
              <a:t>استرند</a:t>
            </a:r>
            <a:r>
              <a:rPr lang="fa-IR" sz="2400">
                <a:latin typeface="Times New Roman" panose="02020603050405020304" pitchFamily="18" charset="0"/>
                <a:ea typeface="Times New Roman" panose="02020603050405020304" pitchFamily="18" charset="0"/>
                <a:cs typeface="B Zar" panose="00000400000000000000" pitchFamily="2" charset="-78"/>
              </a:rPr>
              <a:t> و کشش توسط جک تعبیه کرد . </a:t>
            </a:r>
            <a:endParaRPr lang="en-US" sz="2400">
              <a:effectLst/>
              <a:latin typeface="Times New Roman" panose="02020603050405020304" pitchFamily="18" charset="0"/>
              <a:ea typeface="Times New Roman" panose="02020603050405020304" pitchFamily="18" charset="0"/>
            </a:endParaRPr>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3667" y="2821518"/>
            <a:ext cx="5243139" cy="39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02285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45" y="315443"/>
            <a:ext cx="10093855" cy="62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09873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9" cy="6858000"/>
          </a:xfrm>
          <a:prstGeom prst="rect">
            <a:avLst/>
          </a:prstGeom>
        </p:spPr>
      </p:pic>
    </p:spTree>
    <p:extLst>
      <p:ext uri="{BB962C8B-B14F-4D97-AF65-F5344CB8AC3E}">
        <p14:creationId xmlns:p14="http://schemas.microsoft.com/office/powerpoint/2010/main" val="34843114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sz="3200">
                <a:solidFill>
                  <a:srgbClr val="FFC000"/>
                </a:solidFill>
              </a:rPr>
              <a:t>توجه:</a:t>
            </a:r>
            <a:endParaRPr lang="en-US" sz="3200">
              <a:solidFill>
                <a:srgbClr val="FFC000"/>
              </a:solidFill>
            </a:endParaRPr>
          </a:p>
        </p:txBody>
      </p:sp>
      <p:sp>
        <p:nvSpPr>
          <p:cNvPr id="3" name="Content Placeholder 2"/>
          <p:cNvSpPr>
            <a:spLocks noGrp="1"/>
          </p:cNvSpPr>
          <p:nvPr>
            <p:ph idx="1"/>
          </p:nvPr>
        </p:nvSpPr>
        <p:spPr/>
        <p:txBody>
          <a:bodyPr/>
          <a:lstStyle/>
          <a:p>
            <a:pPr algn="r" rtl="1"/>
            <a:r>
              <a:rPr lang="fa-IR" sz="2400"/>
              <a:t>-با توجه به اینکه نیروی </a:t>
            </a:r>
            <a:r>
              <a:rPr lang="fa-IR" sz="2400" err="1"/>
              <a:t>یس</a:t>
            </a:r>
            <a:r>
              <a:rPr lang="fa-IR" sz="2400"/>
              <a:t> کشیدگی در سنین اولیه بتن وارد می شود و همچنین می توان گفت که بزرگترین نیرویی است که بتن در طول عمر خود تحمل می کند ضروری است قبل از جک زدن و اعمال تنش کششی آزمایش فشاری بتن انجام شود.</a:t>
            </a:r>
          </a:p>
          <a:p>
            <a:pPr algn="r" rtl="1"/>
            <a:endParaRPr lang="en-US" sz="2400"/>
          </a:p>
          <a:p>
            <a:pPr algn="r" rtl="1"/>
            <a:r>
              <a:rPr lang="fa-IR" sz="2400"/>
              <a:t>-</a:t>
            </a:r>
            <a:r>
              <a:rPr lang="fa-IR" sz="2400" err="1"/>
              <a:t>تاندون</a:t>
            </a:r>
            <a:r>
              <a:rPr lang="fa-IR" sz="2400"/>
              <a:t> ها </a:t>
            </a:r>
            <a:r>
              <a:rPr lang="fa-IR" sz="2400" err="1"/>
              <a:t>بگونه</a:t>
            </a:r>
            <a:r>
              <a:rPr lang="fa-IR" sz="2400"/>
              <a:t> ای جایگذاری می شوند که  تنش پس کشیدگی به گونه ای اعمال شود که بر خلاف بار مرده باشد اگر میزان این تنش و مقاومت در شرایط بار سرویس اولیه کنترل نشود چنانچه بار مرده کمتر از تنش وارده باشد تنش پس کشیدگی می تواند فراتر از تنش مجاز بتن شود که باعث تخریب می شود. </a:t>
            </a:r>
            <a:endParaRPr lang="en-US" sz="2400"/>
          </a:p>
          <a:p>
            <a:endParaRPr lang="en-US"/>
          </a:p>
        </p:txBody>
      </p:sp>
    </p:spTree>
    <p:extLst>
      <p:ext uri="{BB962C8B-B14F-4D97-AF65-F5344CB8AC3E}">
        <p14:creationId xmlns:p14="http://schemas.microsoft.com/office/powerpoint/2010/main" val="2495840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8843" y="197613"/>
            <a:ext cx="8946541" cy="4195481"/>
          </a:xfrm>
        </p:spPr>
        <p:txBody>
          <a:bodyPr>
            <a:normAutofit/>
          </a:bodyPr>
          <a:lstStyle/>
          <a:p>
            <a:pPr marL="0" algn="just" rtl="1">
              <a:spcBef>
                <a:spcPts val="0"/>
              </a:spcBef>
            </a:pPr>
            <a:r>
              <a:rPr lang="fa-IR" sz="2400" dirty="0">
                <a:latin typeface="Times New Roman" panose="02020603050405020304" pitchFamily="18" charset="0"/>
                <a:ea typeface="Times New Roman" panose="02020603050405020304" pitchFamily="18" charset="0"/>
                <a:cs typeface="B Zar" panose="00000400000000000000" pitchFamily="2" charset="-78"/>
              </a:rPr>
              <a:t>ضعف بزرگ بتن در کشش می باشد که مهندسین را وادار به استفاده از بتن مسلح کرد. در بتن مسلح بعد از ترک خوردگی </a:t>
            </a:r>
            <a:r>
              <a:rPr lang="fa-IR" sz="2400" dirty="0" err="1">
                <a:latin typeface="Times New Roman" panose="02020603050405020304" pitchFamily="18" charset="0"/>
                <a:ea typeface="Times New Roman" panose="02020603050405020304" pitchFamily="18" charset="0"/>
                <a:cs typeface="B Zar" panose="00000400000000000000" pitchFamily="2" charset="-78"/>
              </a:rPr>
              <a:t>آرماتور</a:t>
            </a:r>
            <a:r>
              <a:rPr lang="fa-IR" sz="2400" dirty="0">
                <a:latin typeface="Times New Roman" panose="02020603050405020304" pitchFamily="18" charset="0"/>
                <a:ea typeface="Times New Roman" panose="02020603050405020304" pitchFamily="18" charset="0"/>
                <a:cs typeface="B Zar" panose="00000400000000000000" pitchFamily="2" charset="-78"/>
              </a:rPr>
              <a:t> به کشش افتاده و </a:t>
            </a:r>
            <a:r>
              <a:rPr lang="fa-IR" sz="2400" dirty="0" err="1">
                <a:latin typeface="Times New Roman" panose="02020603050405020304" pitchFamily="18" charset="0"/>
                <a:ea typeface="Times New Roman" panose="02020603050405020304" pitchFamily="18" charset="0"/>
                <a:cs typeface="B Zar" panose="00000400000000000000" pitchFamily="2" charset="-78"/>
              </a:rPr>
              <a:t>بهمراه</a:t>
            </a:r>
            <a:r>
              <a:rPr lang="fa-IR" sz="2400" dirty="0">
                <a:latin typeface="Times New Roman" panose="02020603050405020304" pitchFamily="18" charset="0"/>
                <a:ea typeface="Times New Roman" panose="02020603050405020304" pitchFamily="18" charset="0"/>
                <a:cs typeface="B Zar" panose="00000400000000000000" pitchFamily="2" charset="-78"/>
              </a:rPr>
              <a:t> بتن </a:t>
            </a:r>
            <a:r>
              <a:rPr lang="fa-IR" sz="2400" dirty="0" err="1">
                <a:latin typeface="Times New Roman" panose="02020603050405020304" pitchFamily="18" charset="0"/>
                <a:ea typeface="Times New Roman" panose="02020603050405020304" pitchFamily="18" charset="0"/>
                <a:cs typeface="B Zar" panose="00000400000000000000" pitchFamily="2" charset="-78"/>
              </a:rPr>
              <a:t>المانی</a:t>
            </a:r>
            <a:r>
              <a:rPr lang="fa-IR" sz="2400" dirty="0">
                <a:latin typeface="Times New Roman" panose="02020603050405020304" pitchFamily="18" charset="0"/>
                <a:ea typeface="Times New Roman" panose="02020603050405020304" pitchFamily="18" charset="0"/>
                <a:cs typeface="B Zar" panose="00000400000000000000" pitchFamily="2" charset="-78"/>
              </a:rPr>
              <a:t> مرکب از کشش و فشار </a:t>
            </a:r>
            <a:r>
              <a:rPr lang="fa-IR" sz="2400" dirty="0" err="1">
                <a:latin typeface="Times New Roman" panose="02020603050405020304" pitchFamily="18" charset="0"/>
                <a:ea typeface="Times New Roman" panose="02020603050405020304" pitchFamily="18" charset="0"/>
                <a:cs typeface="B Zar" panose="00000400000000000000" pitchFamily="2" charset="-78"/>
              </a:rPr>
              <a:t>بوجود</a:t>
            </a:r>
            <a:r>
              <a:rPr lang="fa-IR" sz="2400" dirty="0">
                <a:latin typeface="Times New Roman" panose="02020603050405020304" pitchFamily="18" charset="0"/>
                <a:ea typeface="Times New Roman" panose="02020603050405020304" pitchFamily="18" charset="0"/>
                <a:cs typeface="B Zar" panose="00000400000000000000" pitchFamily="2" charset="-78"/>
              </a:rPr>
              <a:t> می آید که در برابر بارهای وارده مقاومت می کند وبا توجه به ترک خوردگی در ناحیه کشش </a:t>
            </a:r>
            <a:r>
              <a:rPr lang="fa-IR" sz="2400" dirty="0" err="1">
                <a:latin typeface="Times New Roman" panose="02020603050405020304" pitchFamily="18" charset="0"/>
                <a:ea typeface="Times New Roman" panose="02020603050405020304" pitchFamily="18" charset="0"/>
                <a:cs typeface="B Zar" panose="00000400000000000000" pitchFamily="2" charset="-78"/>
              </a:rPr>
              <a:t>ازمقاومت</a:t>
            </a:r>
            <a:r>
              <a:rPr lang="fa-IR" sz="2400" dirty="0">
                <a:latin typeface="Times New Roman" panose="02020603050405020304" pitchFamily="18" charset="0"/>
                <a:ea typeface="Times New Roman" panose="02020603050405020304" pitchFamily="18" charset="0"/>
                <a:cs typeface="B Zar" panose="00000400000000000000" pitchFamily="2" charset="-78"/>
              </a:rPr>
              <a:t>  بتن صرفنظر می گردد اما در بتن </a:t>
            </a:r>
            <a:r>
              <a:rPr lang="fa-IR" sz="2400" dirty="0" err="1">
                <a:latin typeface="Times New Roman" panose="02020603050405020304" pitchFamily="18" charset="0"/>
                <a:ea typeface="Times New Roman" panose="02020603050405020304" pitchFamily="18" charset="0"/>
                <a:cs typeface="B Zar" panose="00000400000000000000" pitchFamily="2" charset="-78"/>
              </a:rPr>
              <a:t>پیشتنیده</a:t>
            </a:r>
            <a:r>
              <a:rPr lang="fa-IR" sz="2400" dirty="0">
                <a:latin typeface="Times New Roman" panose="02020603050405020304" pitchFamily="18" charset="0"/>
                <a:ea typeface="Times New Roman" panose="02020603050405020304" pitchFamily="18" charset="0"/>
                <a:cs typeface="B Zar" panose="00000400000000000000" pitchFamily="2" charset="-78"/>
              </a:rPr>
              <a:t> </a:t>
            </a:r>
            <a:r>
              <a:rPr lang="fa-IR" sz="2400" dirty="0" err="1">
                <a:latin typeface="Times New Roman" panose="02020603050405020304" pitchFamily="18" charset="0"/>
                <a:ea typeface="Times New Roman" panose="02020603050405020304" pitchFamily="18" charset="0"/>
                <a:cs typeface="B Zar" panose="00000400000000000000" pitchFamily="2" charset="-78"/>
              </a:rPr>
              <a:t>بدلیل</a:t>
            </a:r>
            <a:r>
              <a:rPr lang="fa-IR" sz="2400" dirty="0">
                <a:latin typeface="Times New Roman" panose="02020603050405020304" pitchFamily="18" charset="0"/>
                <a:ea typeface="Times New Roman" panose="02020603050405020304" pitchFamily="18" charset="0"/>
                <a:cs typeface="B Zar" panose="00000400000000000000" pitchFamily="2" charset="-78"/>
              </a:rPr>
              <a:t> قرار دادن بتن در فشار و نیروی فعال در </a:t>
            </a:r>
            <a:r>
              <a:rPr lang="fa-IR" sz="2400" dirty="0" err="1">
                <a:latin typeface="Times New Roman" panose="02020603050405020304" pitchFamily="18" charset="0"/>
                <a:ea typeface="Times New Roman" panose="02020603050405020304" pitchFamily="18" charset="0"/>
                <a:cs typeface="B Zar" panose="00000400000000000000" pitchFamily="2" charset="-78"/>
              </a:rPr>
              <a:t>استرند</a:t>
            </a:r>
            <a:r>
              <a:rPr lang="fa-IR" sz="2400" dirty="0">
                <a:latin typeface="Times New Roman" panose="02020603050405020304" pitchFamily="18" charset="0"/>
                <a:ea typeface="Times New Roman" panose="02020603050405020304" pitchFamily="18" charset="0"/>
                <a:cs typeface="B Zar" panose="00000400000000000000" pitchFamily="2" charset="-78"/>
              </a:rPr>
              <a:t> ها که برخلاف بارهای وارده می باشد و باعث پیش خیز می شود مانع از ترک خوردگی بتن می شود و طراحی در اکثر اعضای پیش تنیده(کلاس </a:t>
            </a:r>
            <a:r>
              <a:rPr lang="en-US" sz="2400" dirty="0">
                <a:latin typeface="Times New Roman" panose="02020603050405020304" pitchFamily="18" charset="0"/>
                <a:ea typeface="Times New Roman" panose="02020603050405020304" pitchFamily="18" charset="0"/>
                <a:cs typeface="B Zar" panose="00000400000000000000" pitchFamily="2" charset="-78"/>
              </a:rPr>
              <a:t>U</a:t>
            </a:r>
            <a:r>
              <a:rPr lang="fa-IR" sz="2400" dirty="0">
                <a:latin typeface="Times New Roman" panose="02020603050405020304" pitchFamily="18" charset="0"/>
                <a:ea typeface="Times New Roman" panose="02020603050405020304" pitchFamily="18" charset="0"/>
                <a:cs typeface="B Zar" panose="00000400000000000000" pitchFamily="2" charset="-78"/>
              </a:rPr>
              <a:t> در آیین نامه </a:t>
            </a:r>
            <a:r>
              <a:rPr lang="en-US" sz="2400" dirty="0">
                <a:latin typeface="Times New Roman" panose="02020603050405020304" pitchFamily="18" charset="0"/>
                <a:ea typeface="Times New Roman" panose="02020603050405020304" pitchFamily="18" charset="0"/>
                <a:cs typeface="B Zar" panose="00000400000000000000" pitchFamily="2" charset="-78"/>
              </a:rPr>
              <a:t>ACI</a:t>
            </a:r>
            <a:r>
              <a:rPr lang="fa-IR" sz="2400" dirty="0">
                <a:latin typeface="Times New Roman" panose="02020603050405020304" pitchFamily="18" charset="0"/>
                <a:ea typeface="Times New Roman" panose="02020603050405020304" pitchFamily="18" charset="0"/>
                <a:cs typeface="B Zar" panose="00000400000000000000" pitchFamily="2" charset="-78"/>
              </a:rPr>
              <a:t> ) </a:t>
            </a:r>
            <a:r>
              <a:rPr lang="fa-IR" sz="2400" dirty="0" err="1">
                <a:latin typeface="Times New Roman" panose="02020603050405020304" pitchFamily="18" charset="0"/>
                <a:ea typeface="Times New Roman" panose="02020603050405020304" pitchFamily="18" charset="0"/>
                <a:cs typeface="B Zar" panose="00000400000000000000" pitchFamily="2" charset="-78"/>
              </a:rPr>
              <a:t>بصورت</a:t>
            </a:r>
            <a:r>
              <a:rPr lang="fa-IR" sz="2400" dirty="0">
                <a:latin typeface="Times New Roman" panose="02020603050405020304" pitchFamily="18" charset="0"/>
                <a:ea typeface="Times New Roman" panose="02020603050405020304" pitchFamily="18" charset="0"/>
                <a:cs typeface="B Zar" panose="00000400000000000000" pitchFamily="2" charset="-78"/>
              </a:rPr>
              <a:t> ترک نخورده انجام می شود.</a:t>
            </a:r>
            <a:endParaRPr lang="en-US" sz="2400" dirty="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288843" y="2838719"/>
            <a:ext cx="6344409" cy="3823178"/>
          </a:xfrm>
          <a:prstGeom prst="rect">
            <a:avLst/>
          </a:prstGeom>
        </p:spPr>
      </p:pic>
      <p:sp>
        <p:nvSpPr>
          <p:cNvPr id="6" name="Rectangle 5"/>
          <p:cNvSpPr/>
          <p:nvPr/>
        </p:nvSpPr>
        <p:spPr>
          <a:xfrm>
            <a:off x="7745766" y="5499652"/>
            <a:ext cx="3478826" cy="1015663"/>
          </a:xfrm>
          <a:prstGeom prst="rect">
            <a:avLst/>
          </a:prstGeom>
        </p:spPr>
        <p:txBody>
          <a:bodyPr wrap="square">
            <a:spAutoFit/>
          </a:bodyPr>
          <a:lstStyle/>
          <a:p>
            <a:pPr algn="just" rtl="1"/>
            <a:r>
              <a:rPr lang="fa-IR" sz="2000" dirty="0">
                <a:latin typeface="Times New Roman" panose="02020603050405020304" pitchFamily="18" charset="0"/>
                <a:ea typeface="Times New Roman" panose="02020603050405020304" pitchFamily="18" charset="0"/>
                <a:cs typeface="B Zar" panose="00000400000000000000" pitchFamily="2" charset="-78"/>
              </a:rPr>
              <a:t>افزایش لنگر ترک خوردگی </a:t>
            </a:r>
            <a:r>
              <a:rPr lang="fa-IR" sz="2000" dirty="0" err="1">
                <a:latin typeface="Times New Roman" panose="02020603050405020304" pitchFamily="18" charset="0"/>
                <a:ea typeface="Times New Roman" panose="02020603050405020304" pitchFamily="18" charset="0"/>
                <a:cs typeface="B Zar" panose="00000400000000000000" pitchFamily="2" charset="-78"/>
              </a:rPr>
              <a:t>بدلیل</a:t>
            </a:r>
            <a:r>
              <a:rPr lang="fa-IR" sz="2000" dirty="0">
                <a:latin typeface="Times New Roman" panose="02020603050405020304" pitchFamily="18" charset="0"/>
                <a:ea typeface="Times New Roman" panose="02020603050405020304" pitchFamily="18" charset="0"/>
                <a:cs typeface="B Zar" panose="00000400000000000000" pitchFamily="2" charset="-78"/>
              </a:rPr>
              <a:t> نیروی پیش </a:t>
            </a:r>
            <a:r>
              <a:rPr lang="fa-IR" sz="2000" dirty="0" err="1">
                <a:latin typeface="Times New Roman" panose="02020603050405020304" pitchFamily="18" charset="0"/>
                <a:ea typeface="Times New Roman" panose="02020603050405020304" pitchFamily="18" charset="0"/>
                <a:cs typeface="B Zar" panose="00000400000000000000" pitchFamily="2" charset="-78"/>
              </a:rPr>
              <a:t>تنیدگی</a:t>
            </a:r>
            <a:r>
              <a:rPr lang="fa-IR" sz="2000" dirty="0">
                <a:latin typeface="Times New Roman" panose="02020603050405020304" pitchFamily="18" charset="0"/>
                <a:ea typeface="Times New Roman" panose="02020603050405020304" pitchFamily="18" charset="0"/>
                <a:cs typeface="B Zar" panose="00000400000000000000" pitchFamily="2" charset="-78"/>
              </a:rPr>
              <a:t> در عضو </a:t>
            </a:r>
            <a:r>
              <a:rPr lang="fa-IR" sz="2000" dirty="0" err="1">
                <a:latin typeface="Times New Roman" panose="02020603050405020304" pitchFamily="18" charset="0"/>
                <a:ea typeface="Times New Roman" panose="02020603050405020304" pitchFamily="18" charset="0"/>
                <a:cs typeface="B Zar" panose="00000400000000000000" pitchFamily="2" charset="-78"/>
              </a:rPr>
              <a:t>بتنی</a:t>
            </a:r>
            <a:r>
              <a:rPr lang="fa-IR" sz="2000" dirty="0">
                <a:latin typeface="Times New Roman" panose="02020603050405020304" pitchFamily="18" charset="0"/>
                <a:ea typeface="Times New Roman" panose="02020603050405020304" pitchFamily="18" charset="0"/>
                <a:cs typeface="B Zar" panose="00000400000000000000" pitchFamily="2" charset="-78"/>
              </a:rPr>
              <a:t> که بطور قابل ملاحظه ای افزایش یافته است.</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060228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143625"/>
            <a:ext cx="9404723" cy="1400530"/>
          </a:xfrm>
        </p:spPr>
        <p:txBody>
          <a:bodyPr/>
          <a:lstStyle/>
          <a:p>
            <a:pPr algn="r"/>
            <a:r>
              <a:rPr lang="fa-IR" sz="3600">
                <a:solidFill>
                  <a:srgbClr val="FFC000"/>
                </a:solidFill>
              </a:rPr>
              <a:t>ملاحظات بهره برداری:</a:t>
            </a:r>
            <a:br>
              <a:rPr lang="en-US"/>
            </a:br>
            <a:endParaRPr lang="en-US"/>
          </a:p>
        </p:txBody>
      </p:sp>
      <p:sp>
        <p:nvSpPr>
          <p:cNvPr id="7" name="Rectangle 6"/>
          <p:cNvSpPr/>
          <p:nvPr/>
        </p:nvSpPr>
        <p:spPr>
          <a:xfrm>
            <a:off x="960517" y="764443"/>
            <a:ext cx="9090317" cy="2000548"/>
          </a:xfrm>
          <a:prstGeom prst="rect">
            <a:avLst/>
          </a:prstGeom>
        </p:spPr>
        <p:txBody>
          <a:bodyPr wrap="square">
            <a:spAutoFit/>
          </a:bodyPr>
          <a:lstStyle/>
          <a:p>
            <a:pPr algn="r" rtl="1"/>
            <a:r>
              <a:rPr lang="fa-IR" sz="2800">
                <a:solidFill>
                  <a:srgbClr val="00B050"/>
                </a:solidFill>
                <a:latin typeface="Times New Roman" panose="02020603050405020304" pitchFamily="18" charset="0"/>
                <a:ea typeface="Times New Roman" panose="02020603050405020304" pitchFamily="18" charset="0"/>
                <a:cs typeface="B Zar" panose="00000400000000000000" pitchFamily="2" charset="-78"/>
              </a:rPr>
              <a:t>-عدم نیاز به درز انبساط و انقباض:</a:t>
            </a:r>
            <a:endParaRPr lang="en-US" sz="2800">
              <a:latin typeface="Times New Roman" panose="02020603050405020304" pitchFamily="18" charset="0"/>
              <a:ea typeface="Times New Roman" panose="02020603050405020304" pitchFamily="18" charset="0"/>
            </a:endParaRPr>
          </a:p>
          <a:p>
            <a:pPr algn="r" rtl="1"/>
            <a:r>
              <a:rPr lang="fa-IR" sz="2400">
                <a:latin typeface="Times New Roman" panose="02020603050405020304" pitchFamily="18" charset="0"/>
                <a:ea typeface="Times New Roman" panose="02020603050405020304" pitchFamily="18" charset="0"/>
                <a:cs typeface="B Zar" panose="00000400000000000000" pitchFamily="2" charset="-78"/>
              </a:rPr>
              <a:t>در انبار ها یا کارگاه </a:t>
            </a:r>
            <a:r>
              <a:rPr lang="fa-IR" sz="2400" err="1">
                <a:latin typeface="Times New Roman" panose="02020603050405020304" pitchFamily="18" charset="0"/>
                <a:ea typeface="Times New Roman" panose="02020603050405020304" pitchFamily="18" charset="0"/>
                <a:cs typeface="B Zar" panose="00000400000000000000" pitchFamily="2" charset="-78"/>
              </a:rPr>
              <a:t>هاییکه</a:t>
            </a:r>
            <a:r>
              <a:rPr lang="fa-IR" sz="2400">
                <a:latin typeface="Times New Roman" panose="02020603050405020304" pitchFamily="18" charset="0"/>
                <a:ea typeface="Times New Roman" panose="02020603050405020304" pitchFamily="18" charset="0"/>
                <a:cs typeface="B Zar" panose="00000400000000000000" pitchFamily="2" charset="-78"/>
              </a:rPr>
              <a:t> </a:t>
            </a:r>
            <a:r>
              <a:rPr lang="fa-IR" sz="2400" err="1">
                <a:latin typeface="Times New Roman" panose="02020603050405020304" pitchFamily="18" charset="0"/>
                <a:ea typeface="Times New Roman" panose="02020603050405020304" pitchFamily="18" charset="0"/>
                <a:cs typeface="B Zar" panose="00000400000000000000" pitchFamily="2" charset="-78"/>
              </a:rPr>
              <a:t>بدلیل</a:t>
            </a:r>
            <a:r>
              <a:rPr lang="fa-IR" sz="2400">
                <a:latin typeface="Times New Roman" panose="02020603050405020304" pitchFamily="18" charset="0"/>
                <a:ea typeface="Times New Roman" panose="02020603050405020304" pitchFamily="18" charset="0"/>
                <a:cs typeface="B Zar" panose="00000400000000000000" pitchFamily="2" charset="-78"/>
              </a:rPr>
              <a:t> حساسیت ماشین آلات ایجاد درز انقباض و انبساط مانع از عبور و مرور خودرو های حمل بار می شود و یا </a:t>
            </a:r>
            <a:r>
              <a:rPr lang="fa-IR" sz="2400" err="1">
                <a:latin typeface="Times New Roman" panose="02020603050405020304" pitchFamily="18" charset="0"/>
                <a:ea typeface="Times New Roman" panose="02020603050405020304" pitchFamily="18" charset="0"/>
                <a:cs typeface="B Zar" panose="00000400000000000000" pitchFamily="2" charset="-78"/>
              </a:rPr>
              <a:t>بدلایل</a:t>
            </a:r>
            <a:r>
              <a:rPr lang="fa-IR" sz="2400">
                <a:latin typeface="Times New Roman" panose="02020603050405020304" pitchFamily="18" charset="0"/>
                <a:ea typeface="Times New Roman" panose="02020603050405020304" pitchFamily="18" charset="0"/>
                <a:cs typeface="B Zar" panose="00000400000000000000" pitchFamily="2" charset="-78"/>
              </a:rPr>
              <a:t> اجرایی ایجاد درز های ساختمانی امکان </a:t>
            </a:r>
            <a:r>
              <a:rPr lang="fa-IR" sz="2400" err="1">
                <a:latin typeface="Times New Roman" panose="02020603050405020304" pitchFamily="18" charset="0"/>
                <a:ea typeface="Times New Roman" panose="02020603050405020304" pitchFamily="18" charset="0"/>
                <a:cs typeface="B Zar" panose="00000400000000000000" pitchFamily="2" charset="-78"/>
              </a:rPr>
              <a:t>پدیر</a:t>
            </a:r>
            <a:r>
              <a:rPr lang="fa-IR" sz="2400">
                <a:latin typeface="Times New Roman" panose="02020603050405020304" pitchFamily="18" charset="0"/>
                <a:ea typeface="Times New Roman" panose="02020603050405020304" pitchFamily="18" charset="0"/>
                <a:cs typeface="B Zar" panose="00000400000000000000" pitchFamily="2" charset="-78"/>
              </a:rPr>
              <a:t> </a:t>
            </a:r>
            <a:r>
              <a:rPr lang="fa-IR" sz="2400" err="1">
                <a:latin typeface="Times New Roman" panose="02020603050405020304" pitchFamily="18" charset="0"/>
                <a:ea typeface="Times New Roman" panose="02020603050405020304" pitchFamily="18" charset="0"/>
                <a:cs typeface="B Zar" panose="00000400000000000000" pitchFamily="2" charset="-78"/>
              </a:rPr>
              <a:t>نمی</a:t>
            </a:r>
            <a:r>
              <a:rPr lang="fa-IR" sz="2400">
                <a:latin typeface="Times New Roman" panose="02020603050405020304" pitchFamily="18" charset="0"/>
                <a:ea typeface="Times New Roman" panose="02020603050405020304" pitchFamily="18" charset="0"/>
                <a:cs typeface="B Zar" panose="00000400000000000000" pitchFamily="2" charset="-78"/>
              </a:rPr>
              <a:t> باشد کف سازی با روش بتن مسلح معمولی در ابعاد بزرگ  باعث ترک خوردگی و خلل در بهره برداری می شود. می توان با استفاده از پس کشیدگی از ترک خوردگی جلوگیری کرد.</a:t>
            </a:r>
            <a:endParaRPr lang="en-US" sz="2400">
              <a:effectLst/>
              <a:latin typeface="Times New Roman" panose="02020603050405020304" pitchFamily="18" charset="0"/>
              <a:ea typeface="Times New Roman" panose="02020603050405020304" pitchFamily="18" charset="0"/>
            </a:endParaRPr>
          </a:p>
        </p:txBody>
      </p:sp>
      <p:sp>
        <p:nvSpPr>
          <p:cNvPr id="8" name="Rectangle 2"/>
          <p:cNvSpPr>
            <a:spLocks noChangeArrowheads="1"/>
          </p:cNvSpPr>
          <p:nvPr/>
        </p:nvSpPr>
        <p:spPr bwMode="auto">
          <a:xfrm>
            <a:off x="960517" y="3116686"/>
            <a:ext cx="1461883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07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5317" y="2932020"/>
            <a:ext cx="3705100" cy="352265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4"/>
          <p:cNvSpPr>
            <a:spLocks noChangeArrowheads="1"/>
          </p:cNvSpPr>
          <p:nvPr/>
        </p:nvSpPr>
        <p:spPr bwMode="auto">
          <a:xfrm>
            <a:off x="5486400" y="2850405"/>
            <a:ext cx="1857928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7704" y="2896124"/>
            <a:ext cx="3829880" cy="357392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817704" y="6420355"/>
            <a:ext cx="3951723" cy="369332"/>
          </a:xfrm>
          <a:prstGeom prst="rect">
            <a:avLst/>
          </a:prstGeom>
        </p:spPr>
        <p:txBody>
          <a:bodyPr wrap="none">
            <a:spAutoFit/>
          </a:bodyPr>
          <a:lstStyle/>
          <a:p>
            <a:r>
              <a:rPr lang="fa-IR">
                <a:latin typeface="Times New Roman" panose="02020603050405020304" pitchFamily="18" charset="0"/>
                <a:ea typeface="Times New Roman" panose="02020603050405020304" pitchFamily="18" charset="0"/>
                <a:cs typeface="B Zar" panose="00000400000000000000" pitchFamily="2" charset="-78"/>
              </a:rPr>
              <a:t>کف سازی با بتن مسلح معمولی و ترک خوردگی کف </a:t>
            </a:r>
            <a:endParaRPr lang="en-US"/>
          </a:p>
        </p:txBody>
      </p:sp>
      <p:sp>
        <p:nvSpPr>
          <p:cNvPr id="11" name="Rectangle 10"/>
          <p:cNvSpPr/>
          <p:nvPr/>
        </p:nvSpPr>
        <p:spPr>
          <a:xfrm>
            <a:off x="1265317" y="6454672"/>
            <a:ext cx="3789820" cy="369332"/>
          </a:xfrm>
          <a:prstGeom prst="rect">
            <a:avLst/>
          </a:prstGeom>
        </p:spPr>
        <p:txBody>
          <a:bodyPr wrap="none">
            <a:spAutoFit/>
          </a:bodyPr>
          <a:lstStyle/>
          <a:p>
            <a:r>
              <a:rPr lang="fa-IR">
                <a:latin typeface="Times New Roman" panose="02020603050405020304" pitchFamily="18" charset="0"/>
                <a:ea typeface="Times New Roman" panose="02020603050405020304" pitchFamily="18" charset="0"/>
                <a:cs typeface="B Zar" panose="00000400000000000000" pitchFamily="2" charset="-78"/>
              </a:rPr>
              <a:t>کف سازی با روش پس کشیدگی و بدون درز انبساط</a:t>
            </a:r>
            <a:endParaRPr lang="en-US"/>
          </a:p>
        </p:txBody>
      </p:sp>
    </p:spTree>
    <p:extLst>
      <p:ext uri="{BB962C8B-B14F-4D97-AF65-F5344CB8AC3E}">
        <p14:creationId xmlns:p14="http://schemas.microsoft.com/office/powerpoint/2010/main" val="7395358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2765" y="323792"/>
            <a:ext cx="10004271" cy="2369880"/>
          </a:xfrm>
          <a:prstGeom prst="rect">
            <a:avLst/>
          </a:prstGeom>
        </p:spPr>
        <p:txBody>
          <a:bodyPr wrap="square">
            <a:spAutoFit/>
          </a:bodyPr>
          <a:lstStyle/>
          <a:p>
            <a:pPr algn="r" rtl="1"/>
            <a:r>
              <a:rPr lang="fa-IR" sz="2800">
                <a:solidFill>
                  <a:srgbClr val="00B050"/>
                </a:solidFill>
                <a:latin typeface="Times New Roman" panose="02020603050405020304" pitchFamily="18" charset="0"/>
                <a:ea typeface="Times New Roman" panose="02020603050405020304" pitchFamily="18" charset="0"/>
                <a:cs typeface="B Zar" panose="00000400000000000000" pitchFamily="2" charset="-78"/>
              </a:rPr>
              <a:t>-مقاوم سازی و کنترل خیز:</a:t>
            </a:r>
            <a:endParaRPr lang="en-US" sz="2800">
              <a:latin typeface="Times New Roman" panose="02020603050405020304" pitchFamily="18" charset="0"/>
              <a:ea typeface="Times New Roman" panose="02020603050405020304" pitchFamily="18" charset="0"/>
            </a:endParaRPr>
          </a:p>
          <a:p>
            <a:pPr algn="r" rtl="1"/>
            <a:r>
              <a:rPr lang="fa-IR" sz="2400">
                <a:latin typeface="Times New Roman" panose="02020603050405020304" pitchFamily="18" charset="0"/>
                <a:ea typeface="Times New Roman" panose="02020603050405020304" pitchFamily="18" charset="0"/>
                <a:cs typeface="B Zar" panose="00000400000000000000" pitchFamily="2" charset="-78"/>
              </a:rPr>
              <a:t>در سازه </a:t>
            </a:r>
            <a:r>
              <a:rPr lang="fa-IR" sz="2400" err="1">
                <a:latin typeface="Times New Roman" panose="02020603050405020304" pitchFamily="18" charset="0"/>
                <a:ea typeface="Times New Roman" panose="02020603050405020304" pitchFamily="18" charset="0"/>
                <a:cs typeface="B Zar" panose="00000400000000000000" pitchFamily="2" charset="-78"/>
              </a:rPr>
              <a:t>هاییکه</a:t>
            </a:r>
            <a:r>
              <a:rPr lang="fa-IR" sz="2400">
                <a:latin typeface="Times New Roman" panose="02020603050405020304" pitchFamily="18" charset="0"/>
                <a:ea typeface="Times New Roman" panose="02020603050405020304" pitchFamily="18" charset="0"/>
                <a:cs typeface="B Zar" panose="00000400000000000000" pitchFamily="2" charset="-78"/>
              </a:rPr>
              <a:t> </a:t>
            </a:r>
            <a:r>
              <a:rPr lang="fa-IR" sz="2400" err="1">
                <a:latin typeface="Times New Roman" panose="02020603050405020304" pitchFamily="18" charset="0"/>
                <a:ea typeface="Times New Roman" panose="02020603050405020304" pitchFamily="18" charset="0"/>
                <a:cs typeface="B Zar" panose="00000400000000000000" pitchFamily="2" charset="-78"/>
              </a:rPr>
              <a:t>بدلیل</a:t>
            </a:r>
            <a:r>
              <a:rPr lang="fa-IR" sz="2400">
                <a:latin typeface="Times New Roman" panose="02020603050405020304" pitchFamily="18" charset="0"/>
                <a:ea typeface="Times New Roman" panose="02020603050405020304" pitchFamily="18" charset="0"/>
                <a:cs typeface="B Zar" panose="00000400000000000000" pitchFamily="2" charset="-78"/>
              </a:rPr>
              <a:t> خیز زیاد سقف و یا تیر امکان بهره برداری مختل شده و یا خطر ریزش سقف و تخریب بنا می باشد می توان با طراحی دقیق و با بکارگیری نیروی اکتیو پس کشیدگی و ایجاد خیز منفی در سقف باعث تقویت و استحکام ساختمان موجود شد. امروزه یکی از موثرترین و پر </a:t>
            </a:r>
            <a:r>
              <a:rPr lang="fa-IR" sz="2400" err="1">
                <a:latin typeface="Times New Roman" panose="02020603050405020304" pitchFamily="18" charset="0"/>
                <a:ea typeface="Times New Roman" panose="02020603050405020304" pitchFamily="18" charset="0"/>
                <a:cs typeface="B Zar" panose="00000400000000000000" pitchFamily="2" charset="-78"/>
              </a:rPr>
              <a:t>کاربردترین</a:t>
            </a:r>
            <a:r>
              <a:rPr lang="fa-IR" sz="2400">
                <a:latin typeface="Times New Roman" panose="02020603050405020304" pitchFamily="18" charset="0"/>
                <a:ea typeface="Times New Roman" panose="02020603050405020304" pitchFamily="18" charset="0"/>
                <a:cs typeface="B Zar" panose="00000400000000000000" pitchFamily="2" charset="-78"/>
              </a:rPr>
              <a:t> روش های مقاوم سازی استفاده از روش پس کشیدگی می باشد.  </a:t>
            </a:r>
          </a:p>
          <a:p>
            <a:pPr algn="r" rtl="1"/>
            <a:endParaRPr lang="en-US" sz="2400">
              <a:effectLst/>
              <a:latin typeface="Times New Roman" panose="02020603050405020304" pitchFamily="18" charset="0"/>
              <a:ea typeface="Times New Roman" panose="02020603050405020304" pitchFamily="18" charset="0"/>
            </a:endParaRPr>
          </a:p>
        </p:txBody>
      </p:sp>
      <p:sp>
        <p:nvSpPr>
          <p:cNvPr id="5" name="Rectangle 2"/>
          <p:cNvSpPr>
            <a:spLocks noChangeArrowheads="1"/>
          </p:cNvSpPr>
          <p:nvPr/>
        </p:nvSpPr>
        <p:spPr bwMode="auto">
          <a:xfrm>
            <a:off x="1339403" y="2459864"/>
            <a:ext cx="152470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17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239" y="2546148"/>
            <a:ext cx="4004353" cy="349036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a:spLocks noChangeArrowheads="1"/>
          </p:cNvSpPr>
          <p:nvPr/>
        </p:nvSpPr>
        <p:spPr bwMode="auto">
          <a:xfrm>
            <a:off x="5035826" y="2262783"/>
            <a:ext cx="2056904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8494" y="2505582"/>
            <a:ext cx="4666062" cy="349036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581504" y="6226073"/>
            <a:ext cx="3026791" cy="369332"/>
          </a:xfrm>
          <a:prstGeom prst="rect">
            <a:avLst/>
          </a:prstGeom>
        </p:spPr>
        <p:txBody>
          <a:bodyPr wrap="none">
            <a:spAutoFit/>
          </a:bodyPr>
          <a:lstStyle/>
          <a:p>
            <a:r>
              <a:rPr lang="fa-IR">
                <a:latin typeface="Times New Roman" panose="02020603050405020304" pitchFamily="18" charset="0"/>
                <a:ea typeface="Times New Roman" panose="02020603050405020304" pitchFamily="18" charset="0"/>
                <a:cs typeface="B Zar" panose="00000400000000000000" pitchFamily="2" charset="-78"/>
              </a:rPr>
              <a:t>پس کشیدگی و اصلاح خیز تیر و دال </a:t>
            </a:r>
            <a:r>
              <a:rPr lang="fa-IR" err="1">
                <a:latin typeface="Times New Roman" panose="02020603050405020304" pitchFamily="18" charset="0"/>
                <a:ea typeface="Times New Roman" panose="02020603050405020304" pitchFamily="18" charset="0"/>
                <a:cs typeface="B Zar" panose="00000400000000000000" pitchFamily="2" charset="-78"/>
              </a:rPr>
              <a:t>بتنی</a:t>
            </a:r>
            <a:endParaRPr lang="en-US"/>
          </a:p>
        </p:txBody>
      </p:sp>
    </p:spTree>
    <p:extLst>
      <p:ext uri="{BB962C8B-B14F-4D97-AF65-F5344CB8AC3E}">
        <p14:creationId xmlns:p14="http://schemas.microsoft.com/office/powerpoint/2010/main" val="20671718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584102" y="126213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276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28" y="1307848"/>
            <a:ext cx="5272135" cy="33613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5924281" y="1262129"/>
            <a:ext cx="40306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833" y="1307848"/>
            <a:ext cx="5516628" cy="336138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385470" y="4982982"/>
            <a:ext cx="4281941" cy="369332"/>
          </a:xfrm>
          <a:prstGeom prst="rect">
            <a:avLst/>
          </a:prstGeom>
        </p:spPr>
        <p:txBody>
          <a:bodyPr wrap="none">
            <a:spAutoFit/>
          </a:bodyPr>
          <a:lstStyle/>
          <a:p>
            <a:r>
              <a:rPr lang="fa-IR">
                <a:latin typeface="Times New Roman" panose="02020603050405020304" pitchFamily="18" charset="0"/>
                <a:ea typeface="Times New Roman" panose="02020603050405020304" pitchFamily="18" charset="0"/>
                <a:cs typeface="B Zar" panose="00000400000000000000" pitchFamily="2" charset="-78"/>
              </a:rPr>
              <a:t>پس کشیدگی و </a:t>
            </a:r>
            <a:r>
              <a:rPr lang="fa-IR" err="1">
                <a:latin typeface="Times New Roman" panose="02020603050405020304" pitchFamily="18" charset="0"/>
                <a:ea typeface="Times New Roman" panose="02020603050405020304" pitchFamily="18" charset="0"/>
                <a:cs typeface="B Zar" panose="00000400000000000000" pitchFamily="2" charset="-78"/>
              </a:rPr>
              <a:t>تغییرمسیر</a:t>
            </a:r>
            <a:r>
              <a:rPr lang="fa-IR">
                <a:latin typeface="Times New Roman" panose="02020603050405020304" pitchFamily="18" charset="0"/>
                <a:ea typeface="Times New Roman" panose="02020603050405020304" pitchFamily="18" charset="0"/>
                <a:cs typeface="B Zar" panose="00000400000000000000" pitchFamily="2" charset="-78"/>
              </a:rPr>
              <a:t> و افزایش خطوط پلاستیک در دال</a:t>
            </a:r>
            <a:endParaRPr lang="en-US"/>
          </a:p>
        </p:txBody>
      </p:sp>
    </p:spTree>
    <p:extLst>
      <p:ext uri="{BB962C8B-B14F-4D97-AF65-F5344CB8AC3E}">
        <p14:creationId xmlns:p14="http://schemas.microsoft.com/office/powerpoint/2010/main" val="14804675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68191" y="407925"/>
            <a:ext cx="8834907" cy="1938992"/>
          </a:xfrm>
          <a:prstGeom prst="rect">
            <a:avLst/>
          </a:prstGeom>
        </p:spPr>
        <p:txBody>
          <a:bodyPr wrap="square">
            <a:spAutoFit/>
          </a:bodyPr>
          <a:lstStyle/>
          <a:p>
            <a:pPr algn="just" rtl="1"/>
            <a:r>
              <a:rPr lang="fa-IR" sz="2400">
                <a:solidFill>
                  <a:srgbClr val="00B050"/>
                </a:solidFill>
                <a:latin typeface="Times New Roman" panose="02020603050405020304" pitchFamily="18" charset="0"/>
                <a:ea typeface="Times New Roman" panose="02020603050405020304" pitchFamily="18" charset="0"/>
                <a:cs typeface="B Zar" panose="00000400000000000000" pitchFamily="2" charset="-78"/>
              </a:rPr>
              <a:t>-</a:t>
            </a:r>
            <a:r>
              <a:rPr lang="en-US" sz="2400">
                <a:solidFill>
                  <a:srgbClr val="00B050"/>
                </a:solidFill>
                <a:latin typeface="Times New Roman" panose="02020603050405020304" pitchFamily="18" charset="0"/>
                <a:ea typeface="Times New Roman" panose="02020603050405020304" pitchFamily="18" charset="0"/>
                <a:cs typeface="B Zar" panose="00000400000000000000" pitchFamily="2" charset="-78"/>
              </a:rPr>
              <a:t>Self-Centering Earthquake Resisting System</a:t>
            </a:r>
            <a:r>
              <a:rPr lang="fa-IR" sz="2400">
                <a:latin typeface="Times New Roman" panose="02020603050405020304" pitchFamily="18" charset="0"/>
                <a:ea typeface="Times New Roman" panose="02020603050405020304" pitchFamily="18" charset="0"/>
                <a:cs typeface="B Zar" panose="00000400000000000000" pitchFamily="2" charset="-78"/>
              </a:rPr>
              <a:t>:</a:t>
            </a:r>
            <a:endParaRPr lang="en-US" sz="2400">
              <a:latin typeface="Times New Roman" panose="02020603050405020304" pitchFamily="18" charset="0"/>
              <a:ea typeface="Times New Roman" panose="02020603050405020304" pitchFamily="18" charset="0"/>
            </a:endParaRPr>
          </a:p>
          <a:p>
            <a:pPr algn="just" rtl="1"/>
            <a:r>
              <a:rPr lang="fa-IR" sz="2400" err="1">
                <a:latin typeface="Times New Roman" panose="02020603050405020304" pitchFamily="18" charset="0"/>
                <a:ea typeface="Times New Roman" panose="02020603050405020304" pitchFamily="18" charset="0"/>
                <a:cs typeface="B Zar" panose="00000400000000000000" pitchFamily="2" charset="-78"/>
              </a:rPr>
              <a:t>بعداز</a:t>
            </a:r>
            <a:r>
              <a:rPr lang="fa-IR" sz="2400">
                <a:latin typeface="Times New Roman" panose="02020603050405020304" pitchFamily="18" charset="0"/>
                <a:ea typeface="Times New Roman" panose="02020603050405020304" pitchFamily="18" charset="0"/>
                <a:cs typeface="B Zar" panose="00000400000000000000" pitchFamily="2" charset="-78"/>
              </a:rPr>
              <a:t> زلزله های بزرگ و تغییر شکل های بزرگ در سازه در برخی موارد سازه به نقطه اول خود بر </a:t>
            </a:r>
            <a:r>
              <a:rPr lang="fa-IR" sz="2400" err="1">
                <a:latin typeface="Times New Roman" panose="02020603050405020304" pitchFamily="18" charset="0"/>
                <a:ea typeface="Times New Roman" panose="02020603050405020304" pitchFamily="18" charset="0"/>
                <a:cs typeface="B Zar" panose="00000400000000000000" pitchFamily="2" charset="-78"/>
              </a:rPr>
              <a:t>نمی</a:t>
            </a:r>
            <a:r>
              <a:rPr lang="fa-IR" sz="2400">
                <a:latin typeface="Times New Roman" panose="02020603050405020304" pitchFamily="18" charset="0"/>
                <a:ea typeface="Times New Roman" panose="02020603050405020304" pitchFamily="18" charset="0"/>
                <a:cs typeface="B Zar" panose="00000400000000000000" pitchFamily="2" charset="-78"/>
              </a:rPr>
              <a:t> گردد و بهره برداری را مختل می کند. یکی از روش </a:t>
            </a:r>
            <a:r>
              <a:rPr lang="fa-IR" sz="2400" err="1">
                <a:latin typeface="Times New Roman" panose="02020603050405020304" pitchFamily="18" charset="0"/>
                <a:ea typeface="Times New Roman" panose="02020603050405020304" pitchFamily="18" charset="0"/>
                <a:cs typeface="B Zar" panose="00000400000000000000" pitchFamily="2" charset="-78"/>
              </a:rPr>
              <a:t>هاییکه</a:t>
            </a:r>
            <a:r>
              <a:rPr lang="fa-IR" sz="2400">
                <a:latin typeface="Times New Roman" panose="02020603050405020304" pitchFamily="18" charset="0"/>
                <a:ea typeface="Times New Roman" panose="02020603050405020304" pitchFamily="18" charset="0"/>
                <a:cs typeface="B Zar" panose="00000400000000000000" pitchFamily="2" charset="-78"/>
              </a:rPr>
              <a:t> امروزه برای برگرداندن سازه مورد استفاده قرار می گیرد بکارگیری از روش پس کشیدگی می باشد و سازه های مهمی با این روش طراحی و ساخته شده </a:t>
            </a:r>
            <a:r>
              <a:rPr lang="fa-IR" sz="2400" err="1">
                <a:latin typeface="Times New Roman" panose="02020603050405020304" pitchFamily="18" charset="0"/>
                <a:ea typeface="Times New Roman" panose="02020603050405020304" pitchFamily="18" charset="0"/>
                <a:cs typeface="B Zar" panose="00000400000000000000" pitchFamily="2" charset="-78"/>
              </a:rPr>
              <a:t>است.این</a:t>
            </a:r>
            <a:r>
              <a:rPr lang="fa-IR" sz="2400">
                <a:latin typeface="Times New Roman" panose="02020603050405020304" pitchFamily="18" charset="0"/>
                <a:ea typeface="Times New Roman" panose="02020603050405020304" pitchFamily="18" charset="0"/>
                <a:cs typeface="B Zar" panose="00000400000000000000" pitchFamily="2" charset="-78"/>
              </a:rPr>
              <a:t> روش معمولا در سازه های پیش ساخته بکار گرفته می شود.</a:t>
            </a:r>
            <a:endParaRPr lang="en-US" sz="2400">
              <a:effectLst/>
              <a:latin typeface="Times New Roman" panose="02020603050405020304" pitchFamily="18" charset="0"/>
              <a:ea typeface="Times New Roman" panose="02020603050405020304" pitchFamily="18" charset="0"/>
            </a:endParaRPr>
          </a:p>
        </p:txBody>
      </p:sp>
      <p:sp>
        <p:nvSpPr>
          <p:cNvPr id="5"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37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837" y="2987898"/>
            <a:ext cx="3794738" cy="253713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a:spLocks noChangeArrowheads="1"/>
          </p:cNvSpPr>
          <p:nvPr/>
        </p:nvSpPr>
        <p:spPr bwMode="auto">
          <a:xfrm>
            <a:off x="3696236" y="261441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1245" y="2996585"/>
            <a:ext cx="3921030" cy="253713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7405352" y="250328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37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8945" y="3022337"/>
            <a:ext cx="2931032" cy="2502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3550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461212" y="555657"/>
            <a:ext cx="1329169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481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939" y="402798"/>
            <a:ext cx="4570710" cy="56932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5420139" y="601376"/>
            <a:ext cx="20000375" cy="46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3723" y="379747"/>
            <a:ext cx="3882886" cy="571625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107096" y="6183541"/>
            <a:ext cx="6745356" cy="369332"/>
          </a:xfrm>
          <a:prstGeom prst="rect">
            <a:avLst/>
          </a:prstGeom>
        </p:spPr>
        <p:txBody>
          <a:bodyPr wrap="square">
            <a:spAutoFit/>
          </a:bodyPr>
          <a:lstStyle/>
          <a:p>
            <a:r>
              <a:rPr lang="fa-IR">
                <a:latin typeface="Times New Roman" panose="02020603050405020304" pitchFamily="18" charset="0"/>
                <a:ea typeface="Times New Roman" panose="02020603050405020304" pitchFamily="18" charset="0"/>
                <a:cs typeface="B Zar" panose="00000400000000000000" pitchFamily="2" charset="-78"/>
              </a:rPr>
              <a:t> نمونه ساختمان احداث شده که بعد از نیروی زلزله </a:t>
            </a:r>
            <a:r>
              <a:rPr lang="fa-IR" err="1">
                <a:latin typeface="Times New Roman" panose="02020603050405020304" pitchFamily="18" charset="0"/>
                <a:ea typeface="Times New Roman" panose="02020603050405020304" pitchFamily="18" charset="0"/>
                <a:cs typeface="B Zar" panose="00000400000000000000" pitchFamily="2" charset="-78"/>
              </a:rPr>
              <a:t>وتغییر</a:t>
            </a:r>
            <a:r>
              <a:rPr lang="fa-IR">
                <a:latin typeface="Times New Roman" panose="02020603050405020304" pitchFamily="18" charset="0"/>
                <a:ea typeface="Times New Roman" panose="02020603050405020304" pitchFamily="18" charset="0"/>
                <a:cs typeface="B Zar" panose="00000400000000000000" pitchFamily="2" charset="-78"/>
              </a:rPr>
              <a:t> شکل به محل اول خود بر می گردد</a:t>
            </a:r>
            <a:endParaRPr lang="en-US"/>
          </a:p>
        </p:txBody>
      </p:sp>
    </p:spTree>
    <p:extLst>
      <p:ext uri="{BB962C8B-B14F-4D97-AF65-F5344CB8AC3E}">
        <p14:creationId xmlns:p14="http://schemas.microsoft.com/office/powerpoint/2010/main" val="9081240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55313" y="417317"/>
            <a:ext cx="8397025" cy="830997"/>
          </a:xfrm>
          <a:prstGeom prst="rect">
            <a:avLst/>
          </a:prstGeom>
        </p:spPr>
        <p:txBody>
          <a:bodyPr wrap="square">
            <a:spAutoFit/>
          </a:bodyPr>
          <a:lstStyle/>
          <a:p>
            <a:pPr algn="r" rtl="1"/>
            <a:r>
              <a:rPr lang="fa-IR" sz="2400" dirty="0">
                <a:latin typeface="Times New Roman" panose="02020603050405020304" pitchFamily="18" charset="0"/>
                <a:ea typeface="Times New Roman" panose="02020603050405020304" pitchFamily="18" charset="0"/>
                <a:cs typeface="B Zar" panose="00000400000000000000" pitchFamily="2" charset="-78"/>
              </a:rPr>
              <a:t>در روشی دیگر با ایجاد </a:t>
            </a:r>
            <a:r>
              <a:rPr lang="fa-IR" sz="2400" dirty="0" err="1">
                <a:latin typeface="Times New Roman" panose="02020603050405020304" pitchFamily="18" charset="0"/>
                <a:ea typeface="Times New Roman" panose="02020603050405020304" pitchFamily="18" charset="0"/>
                <a:cs typeface="B Zar" panose="00000400000000000000" pitchFamily="2" charset="-78"/>
              </a:rPr>
              <a:t>تاندون</a:t>
            </a:r>
            <a:r>
              <a:rPr lang="fa-IR" sz="2400" dirty="0">
                <a:latin typeface="Times New Roman" panose="02020603050405020304" pitchFamily="18" charset="0"/>
                <a:ea typeface="Times New Roman" panose="02020603050405020304" pitchFamily="18" charset="0"/>
                <a:cs typeface="B Zar" panose="00000400000000000000" pitchFamily="2" charset="-78"/>
              </a:rPr>
              <a:t> در مرکز دیوار و یا ستون و سازه بعد از زلزله های بزرگ با استفاده از تنش موجود در کابل می توان جابجایی سازه را کنترل و به نقطه اولیه برگرداند.</a:t>
            </a:r>
            <a:endParaRPr lang="en-US" sz="2400" dirty="0">
              <a:effectLst/>
              <a:latin typeface="Times New Roman" panose="02020603050405020304" pitchFamily="18" charset="0"/>
              <a:ea typeface="Times New Roman" panose="02020603050405020304" pitchFamily="18" charset="0"/>
            </a:endParaRPr>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025" y="1870612"/>
            <a:ext cx="3770336" cy="3685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3192" y="1870612"/>
            <a:ext cx="3498291" cy="2276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7149" y="1870612"/>
            <a:ext cx="3737254" cy="3685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366216" y="5679872"/>
            <a:ext cx="3608187" cy="646331"/>
          </a:xfrm>
          <a:prstGeom prst="rect">
            <a:avLst/>
          </a:prstGeom>
        </p:spPr>
        <p:txBody>
          <a:bodyPr wrap="square">
            <a:spAutoFit/>
          </a:bodyPr>
          <a:lstStyle/>
          <a:p>
            <a:pPr algn="r" rtl="1"/>
            <a:r>
              <a:rPr lang="fa-IR" dirty="0">
                <a:latin typeface="Times New Roman" panose="02020603050405020304" pitchFamily="18" charset="0"/>
                <a:ea typeface="Times New Roman" panose="02020603050405020304" pitchFamily="18" charset="0"/>
                <a:cs typeface="B Zar" panose="00000400000000000000" pitchFamily="2" charset="-78"/>
              </a:rPr>
              <a:t>بررسی خسارات وارده به دیوار بعد از اعمال </a:t>
            </a:r>
            <a:r>
              <a:rPr lang="fa-IR" dirty="0" err="1">
                <a:latin typeface="Times New Roman" panose="02020603050405020304" pitchFamily="18" charset="0"/>
                <a:ea typeface="Times New Roman" panose="02020603050405020304" pitchFamily="18" charset="0"/>
                <a:cs typeface="B Zar" panose="00000400000000000000" pitchFamily="2" charset="-78"/>
              </a:rPr>
              <a:t>رکوردهای</a:t>
            </a:r>
            <a:r>
              <a:rPr lang="fa-IR" dirty="0">
                <a:latin typeface="Times New Roman" panose="02020603050405020304" pitchFamily="18" charset="0"/>
                <a:ea typeface="Times New Roman" panose="02020603050405020304" pitchFamily="18" charset="0"/>
                <a:cs typeface="B Zar" panose="00000400000000000000" pitchFamily="2" charset="-78"/>
              </a:rPr>
              <a:t> وارده بر سازه</a:t>
            </a:r>
            <a:endParaRPr lang="en-US" sz="28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8055501" y="4294878"/>
            <a:ext cx="3545982" cy="2031325"/>
          </a:xfrm>
          <a:prstGeom prst="rect">
            <a:avLst/>
          </a:prstGeom>
        </p:spPr>
        <p:txBody>
          <a:bodyPr wrap="square">
            <a:spAutoFit/>
          </a:bodyPr>
          <a:lstStyle/>
          <a:p>
            <a:pPr algn="r" rtl="1"/>
            <a:r>
              <a:rPr lang="fa-IR" dirty="0">
                <a:latin typeface="Times New Roman" panose="02020603050405020304" pitchFamily="18" charset="0"/>
                <a:ea typeface="Times New Roman" panose="02020603050405020304" pitchFamily="18" charset="0"/>
                <a:cs typeface="B Zar" panose="00000400000000000000" pitchFamily="2" charset="-78"/>
              </a:rPr>
              <a:t>مطابق نمودار </a:t>
            </a:r>
            <a:r>
              <a:rPr lang="fa-IR" dirty="0" err="1">
                <a:latin typeface="Times New Roman" panose="02020603050405020304" pitchFamily="18" charset="0"/>
                <a:ea typeface="Times New Roman" panose="02020603050405020304" pitchFamily="18" charset="0"/>
                <a:cs typeface="B Zar" panose="00000400000000000000" pitchFamily="2" charset="-78"/>
              </a:rPr>
              <a:t>هیسترزیس</a:t>
            </a:r>
            <a:r>
              <a:rPr lang="fa-IR" dirty="0">
                <a:latin typeface="Times New Roman" panose="02020603050405020304" pitchFamily="18" charset="0"/>
                <a:ea typeface="Times New Roman" panose="02020603050405020304" pitchFamily="18" charset="0"/>
                <a:cs typeface="B Zar" panose="00000400000000000000" pitchFamily="2" charset="-78"/>
              </a:rPr>
              <a:t> بعد از </a:t>
            </a:r>
            <a:r>
              <a:rPr lang="fa-IR" dirty="0" err="1">
                <a:latin typeface="Times New Roman" panose="02020603050405020304" pitchFamily="18" charset="0"/>
                <a:ea typeface="Times New Roman" panose="02020603050405020304" pitchFamily="18" charset="0"/>
                <a:cs typeface="B Zar" panose="00000400000000000000" pitchFamily="2" charset="-78"/>
              </a:rPr>
              <a:t>دمپ</a:t>
            </a:r>
            <a:r>
              <a:rPr lang="fa-IR" dirty="0">
                <a:latin typeface="Times New Roman" panose="02020603050405020304" pitchFamily="18" charset="0"/>
                <a:ea typeface="Times New Roman" panose="02020603050405020304" pitchFamily="18" charset="0"/>
                <a:cs typeface="B Zar" panose="00000400000000000000" pitchFamily="2" charset="-78"/>
              </a:rPr>
              <a:t> و جذب انرژی توسط </a:t>
            </a:r>
            <a:r>
              <a:rPr lang="fa-IR" dirty="0" err="1">
                <a:latin typeface="Times New Roman" panose="02020603050405020304" pitchFamily="18" charset="0"/>
                <a:ea typeface="Times New Roman" panose="02020603050405020304" pitchFamily="18" charset="0"/>
                <a:cs typeface="B Zar" panose="00000400000000000000" pitchFamily="2" charset="-78"/>
              </a:rPr>
              <a:t>المان</a:t>
            </a:r>
            <a:r>
              <a:rPr lang="fa-IR" dirty="0">
                <a:latin typeface="Times New Roman" panose="02020603050405020304" pitchFamily="18" charset="0"/>
                <a:ea typeface="Times New Roman" panose="02020603050405020304" pitchFamily="18" charset="0"/>
                <a:cs typeface="B Zar" panose="00000400000000000000" pitchFamily="2" charset="-78"/>
              </a:rPr>
              <a:t> های تعبیه شده در اطراف دیوار و یا در برخی موارد توسط </a:t>
            </a:r>
            <a:r>
              <a:rPr lang="fa-IR" dirty="0" err="1">
                <a:latin typeface="Times New Roman" panose="02020603050405020304" pitchFamily="18" charset="0"/>
                <a:ea typeface="Times New Roman" panose="02020603050405020304" pitchFamily="18" charset="0"/>
                <a:cs typeface="B Zar" panose="00000400000000000000" pitchFamily="2" charset="-78"/>
              </a:rPr>
              <a:t>میراگرها</a:t>
            </a:r>
            <a:r>
              <a:rPr lang="fa-IR" dirty="0">
                <a:latin typeface="Times New Roman" panose="02020603050405020304" pitchFamily="18" charset="0"/>
                <a:ea typeface="Times New Roman" panose="02020603050405020304" pitchFamily="18" charset="0"/>
                <a:cs typeface="B Zar" panose="00000400000000000000" pitchFamily="2" charset="-78"/>
              </a:rPr>
              <a:t> ، ساختمان و یا دیوار به محل اولیه خود با استفاده از نیروی پس کشیدگی بر می گردد و بهره برداری سازه را مختل </a:t>
            </a:r>
            <a:r>
              <a:rPr lang="fa-IR" dirty="0" err="1">
                <a:latin typeface="Times New Roman" panose="02020603050405020304" pitchFamily="18" charset="0"/>
                <a:ea typeface="Times New Roman" panose="02020603050405020304" pitchFamily="18" charset="0"/>
                <a:cs typeface="B Zar" panose="00000400000000000000" pitchFamily="2" charset="-78"/>
              </a:rPr>
              <a:t>نمی</a:t>
            </a:r>
            <a:r>
              <a:rPr lang="fa-IR" dirty="0">
                <a:latin typeface="Times New Roman" panose="02020603050405020304" pitchFamily="18" charset="0"/>
                <a:ea typeface="Times New Roman" panose="02020603050405020304" pitchFamily="18" charset="0"/>
                <a:cs typeface="B Zar" panose="00000400000000000000" pitchFamily="2" charset="-78"/>
              </a:rPr>
              <a:t> کند و در سازه های مهم و ضروری بسیار </a:t>
            </a:r>
            <a:r>
              <a:rPr lang="fa-IR" dirty="0" err="1">
                <a:latin typeface="Times New Roman" panose="02020603050405020304" pitchFamily="18" charset="0"/>
                <a:ea typeface="Times New Roman" panose="02020603050405020304" pitchFamily="18" charset="0"/>
                <a:cs typeface="B Zar" panose="00000400000000000000" pitchFamily="2" charset="-78"/>
              </a:rPr>
              <a:t>حیاطی</a:t>
            </a:r>
            <a:r>
              <a:rPr lang="fa-IR" dirty="0">
                <a:latin typeface="Times New Roman" panose="02020603050405020304" pitchFamily="18" charset="0"/>
                <a:ea typeface="Times New Roman" panose="02020603050405020304" pitchFamily="18" charset="0"/>
                <a:cs typeface="B Zar" panose="00000400000000000000" pitchFamily="2" charset="-78"/>
              </a:rPr>
              <a:t> می باشد.</a:t>
            </a:r>
            <a:endParaRPr lang="en-US" sz="28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338025" y="5679872"/>
            <a:ext cx="3770336" cy="646331"/>
          </a:xfrm>
          <a:prstGeom prst="rect">
            <a:avLst/>
          </a:prstGeom>
        </p:spPr>
        <p:txBody>
          <a:bodyPr wrap="square">
            <a:spAutoFit/>
          </a:bodyPr>
          <a:lstStyle/>
          <a:p>
            <a:pPr algn="r" rtl="1"/>
            <a:r>
              <a:rPr lang="fa-IR" dirty="0" err="1">
                <a:latin typeface="Times New Roman" panose="02020603050405020304" pitchFamily="18" charset="0"/>
                <a:ea typeface="Times New Roman" panose="02020603050405020304" pitchFamily="18" charset="0"/>
                <a:cs typeface="B Zar" panose="00000400000000000000" pitchFamily="2" charset="-78"/>
              </a:rPr>
              <a:t>المان</a:t>
            </a:r>
            <a:r>
              <a:rPr lang="fa-IR" dirty="0">
                <a:latin typeface="Times New Roman" panose="02020603050405020304" pitchFamily="18" charset="0"/>
                <a:ea typeface="Times New Roman" panose="02020603050405020304" pitchFamily="18" charset="0"/>
                <a:cs typeface="B Zar" panose="00000400000000000000" pitchFamily="2" charset="-78"/>
              </a:rPr>
              <a:t> وسط دیوار </a:t>
            </a:r>
            <a:r>
              <a:rPr lang="fa-IR" dirty="0" err="1">
                <a:latin typeface="Times New Roman" panose="02020603050405020304" pitchFamily="18" charset="0"/>
                <a:ea typeface="Times New Roman" panose="02020603050405020304" pitchFamily="18" charset="0"/>
                <a:cs typeface="B Zar" panose="00000400000000000000" pitchFamily="2" charset="-78"/>
              </a:rPr>
              <a:t>تاندون</a:t>
            </a:r>
            <a:r>
              <a:rPr lang="fa-IR" dirty="0">
                <a:latin typeface="Times New Roman" panose="02020603050405020304" pitchFamily="18" charset="0"/>
                <a:ea typeface="Times New Roman" panose="02020603050405020304" pitchFamily="18" charset="0"/>
                <a:cs typeface="B Zar" panose="00000400000000000000" pitchFamily="2" charset="-78"/>
              </a:rPr>
              <a:t> درون </a:t>
            </a:r>
            <a:r>
              <a:rPr lang="fa-IR" dirty="0" err="1">
                <a:latin typeface="Times New Roman" panose="02020603050405020304" pitchFamily="18" charset="0"/>
                <a:ea typeface="Times New Roman" panose="02020603050405020304" pitchFamily="18" charset="0"/>
                <a:cs typeface="B Zar" panose="00000400000000000000" pitchFamily="2" charset="-78"/>
              </a:rPr>
              <a:t>قلاف</a:t>
            </a:r>
            <a:r>
              <a:rPr lang="fa-IR" dirty="0">
                <a:latin typeface="Times New Roman" panose="02020603050405020304" pitchFamily="18" charset="0"/>
                <a:ea typeface="Times New Roman" panose="02020603050405020304" pitchFamily="18" charset="0"/>
                <a:cs typeface="B Zar" panose="00000400000000000000" pitchFamily="2" charset="-78"/>
              </a:rPr>
              <a:t> جهت کنترل جابجایی</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037569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65194" y="141666"/>
            <a:ext cx="3580326" cy="646331"/>
          </a:xfrm>
          <a:prstGeom prst="rect">
            <a:avLst/>
          </a:prstGeom>
        </p:spPr>
        <p:txBody>
          <a:bodyPr wrap="square">
            <a:spAutoFit/>
          </a:bodyPr>
          <a:lstStyle/>
          <a:p>
            <a:pPr algn="r" rtl="1"/>
            <a:r>
              <a:rPr lang="fa-IR" sz="3600">
                <a:solidFill>
                  <a:srgbClr val="FFC000"/>
                </a:solidFill>
                <a:latin typeface="Times New Roman" panose="02020603050405020304" pitchFamily="18" charset="0"/>
                <a:ea typeface="Times New Roman" panose="02020603050405020304" pitchFamily="18" charset="0"/>
                <a:cs typeface="B Zar" panose="00000400000000000000" pitchFamily="2" charset="-78"/>
              </a:rPr>
              <a:t>ملاحظات اقتصادی:</a:t>
            </a:r>
            <a:endParaRPr lang="en-US" sz="3600">
              <a:solidFill>
                <a:srgbClr val="FFC000"/>
              </a:solidFill>
              <a:effectLst/>
              <a:latin typeface="Times New Roman" panose="02020603050405020304" pitchFamily="18" charset="0"/>
              <a:ea typeface="Times New Roman" panose="02020603050405020304" pitchFamily="18" charset="0"/>
            </a:endParaRPr>
          </a:p>
        </p:txBody>
      </p:sp>
      <p:sp>
        <p:nvSpPr>
          <p:cNvPr id="6" name="Rectangle 5"/>
          <p:cNvSpPr/>
          <p:nvPr/>
        </p:nvSpPr>
        <p:spPr>
          <a:xfrm>
            <a:off x="489397" y="1303151"/>
            <a:ext cx="9659155" cy="4708981"/>
          </a:xfrm>
          <a:prstGeom prst="rect">
            <a:avLst/>
          </a:prstGeom>
        </p:spPr>
        <p:txBody>
          <a:bodyPr wrap="square">
            <a:spAutoFit/>
          </a:bodyPr>
          <a:lstStyle/>
          <a:p>
            <a:pPr algn="r" rtl="1"/>
            <a:r>
              <a:rPr lang="fa-IR" sz="2000">
                <a:latin typeface="Times New Roman" panose="02020603050405020304" pitchFamily="18" charset="0"/>
                <a:ea typeface="Times New Roman" panose="02020603050405020304" pitchFamily="18" charset="0"/>
                <a:cs typeface="B Zar" panose="00000400000000000000" pitchFamily="2" charset="-78"/>
              </a:rPr>
              <a:t>-</a:t>
            </a:r>
            <a:r>
              <a:rPr lang="fa-IR" sz="2000" err="1">
                <a:latin typeface="Times New Roman" panose="02020603050405020304" pitchFamily="18" charset="0"/>
                <a:ea typeface="Times New Roman" panose="02020603050405020304" pitchFamily="18" charset="0"/>
                <a:cs typeface="B Zar" panose="00000400000000000000" pitchFamily="2" charset="-78"/>
              </a:rPr>
              <a:t>بدلیل</a:t>
            </a:r>
            <a:r>
              <a:rPr lang="fa-IR" sz="2000">
                <a:latin typeface="Times New Roman" panose="02020603050405020304" pitchFamily="18" charset="0"/>
                <a:ea typeface="Times New Roman" panose="02020603050405020304" pitchFamily="18" charset="0"/>
                <a:cs typeface="B Zar" panose="00000400000000000000" pitchFamily="2" charset="-78"/>
              </a:rPr>
              <a:t> کاهش </a:t>
            </a:r>
            <a:r>
              <a:rPr lang="fa-IR" sz="2000">
                <a:solidFill>
                  <a:srgbClr val="FFC000"/>
                </a:solidFill>
                <a:latin typeface="Times New Roman" panose="02020603050405020304" pitchFamily="18" charset="0"/>
                <a:ea typeface="Times New Roman" panose="02020603050405020304" pitchFamily="18" charset="0"/>
                <a:cs typeface="B Zar" panose="00000400000000000000" pitchFamily="2" charset="-78"/>
              </a:rPr>
              <a:t>ضخامت دال حدود 35 درصد </a:t>
            </a:r>
            <a:r>
              <a:rPr lang="fa-IR" sz="2000">
                <a:latin typeface="Times New Roman" panose="02020603050405020304" pitchFamily="18" charset="0"/>
                <a:ea typeface="Times New Roman" panose="02020603050405020304" pitchFamily="18" charset="0"/>
                <a:cs typeface="B Zar" panose="00000400000000000000" pitchFamily="2" charset="-78"/>
              </a:rPr>
              <a:t>باعث کاهش هزینه بتن ریزی می شود.</a:t>
            </a:r>
          </a:p>
          <a:p>
            <a:pPr algn="r" rtl="1"/>
            <a:endParaRPr lang="en-US" sz="2000">
              <a:latin typeface="Times New Roman" panose="02020603050405020304" pitchFamily="18" charset="0"/>
              <a:ea typeface="Times New Roman" panose="02020603050405020304" pitchFamily="18" charset="0"/>
            </a:endParaRPr>
          </a:p>
          <a:p>
            <a:pPr algn="r" rtl="1"/>
            <a:r>
              <a:rPr lang="fa-IR" sz="2000">
                <a:latin typeface="Times New Roman" panose="02020603050405020304" pitchFamily="18" charset="0"/>
                <a:ea typeface="Times New Roman" panose="02020603050405020304" pitchFamily="18" charset="0"/>
                <a:cs typeface="B Zar" panose="00000400000000000000" pitchFamily="2" charset="-78"/>
              </a:rPr>
              <a:t>-</a:t>
            </a:r>
            <a:r>
              <a:rPr lang="fa-IR" sz="2000" err="1">
                <a:latin typeface="Times New Roman" panose="02020603050405020304" pitchFamily="18" charset="0"/>
                <a:ea typeface="Times New Roman" panose="02020603050405020304" pitchFamily="18" charset="0"/>
                <a:cs typeface="B Zar" panose="00000400000000000000" pitchFamily="2" charset="-78"/>
              </a:rPr>
              <a:t>بدلیل</a:t>
            </a:r>
            <a:r>
              <a:rPr lang="fa-IR" sz="2000">
                <a:latin typeface="Times New Roman" panose="02020603050405020304" pitchFamily="18" charset="0"/>
                <a:ea typeface="Times New Roman" panose="02020603050405020304" pitchFamily="18" charset="0"/>
                <a:cs typeface="B Zar" panose="00000400000000000000" pitchFamily="2" charset="-78"/>
              </a:rPr>
              <a:t> کاهش وزن و کاهش نیروی زلزله ابعاد ستون </a:t>
            </a:r>
            <a:r>
              <a:rPr lang="fa-IR" sz="2000" err="1">
                <a:latin typeface="Times New Roman" panose="02020603050405020304" pitchFamily="18" charset="0"/>
                <a:ea typeface="Times New Roman" panose="02020603050405020304" pitchFamily="18" charset="0"/>
                <a:cs typeface="B Zar" panose="00000400000000000000" pitchFamily="2" charset="-78"/>
              </a:rPr>
              <a:t>هاو</a:t>
            </a:r>
            <a:r>
              <a:rPr lang="fa-IR" sz="2000">
                <a:latin typeface="Times New Roman" panose="02020603050405020304" pitchFamily="18" charset="0"/>
                <a:ea typeface="Times New Roman" panose="02020603050405020304" pitchFamily="18" charset="0"/>
                <a:cs typeface="B Zar" panose="00000400000000000000" pitchFamily="2" charset="-78"/>
              </a:rPr>
              <a:t> دیوار ها و </a:t>
            </a:r>
            <a:r>
              <a:rPr lang="fa-IR" sz="2000" err="1">
                <a:latin typeface="Times New Roman" panose="02020603050405020304" pitchFamily="18" charset="0"/>
                <a:ea typeface="Times New Roman" panose="02020603050405020304" pitchFamily="18" charset="0"/>
                <a:cs typeface="B Zar" panose="00000400000000000000" pitchFamily="2" charset="-78"/>
              </a:rPr>
              <a:t>فونداسیون</a:t>
            </a:r>
            <a:r>
              <a:rPr lang="fa-IR" sz="2000">
                <a:latin typeface="Times New Roman" panose="02020603050405020304" pitchFamily="18" charset="0"/>
                <a:ea typeface="Times New Roman" panose="02020603050405020304" pitchFamily="18" charset="0"/>
                <a:cs typeface="B Zar" panose="00000400000000000000" pitchFamily="2" charset="-78"/>
              </a:rPr>
              <a:t> کاهش می یابد و همچنین باعث کاهش </a:t>
            </a:r>
            <a:r>
              <a:rPr lang="fa-IR" sz="2000" err="1">
                <a:latin typeface="Times New Roman" panose="02020603050405020304" pitchFamily="18" charset="0"/>
                <a:ea typeface="Times New Roman" panose="02020603050405020304" pitchFamily="18" charset="0"/>
                <a:cs typeface="B Zar" panose="00000400000000000000" pitchFamily="2" charset="-78"/>
              </a:rPr>
              <a:t>میلگرد</a:t>
            </a:r>
            <a:r>
              <a:rPr lang="fa-IR" sz="2000">
                <a:latin typeface="Times New Roman" panose="02020603050405020304" pitchFamily="18" charset="0"/>
                <a:ea typeface="Times New Roman" panose="02020603050405020304" pitchFamily="18" charset="0"/>
                <a:cs typeface="B Zar" panose="00000400000000000000" pitchFamily="2" charset="-78"/>
              </a:rPr>
              <a:t> آنها می شود.</a:t>
            </a:r>
          </a:p>
          <a:p>
            <a:pPr algn="r" rtl="1"/>
            <a:endParaRPr lang="en-US" sz="2000">
              <a:latin typeface="Times New Roman" panose="02020603050405020304" pitchFamily="18" charset="0"/>
              <a:ea typeface="Times New Roman" panose="02020603050405020304" pitchFamily="18" charset="0"/>
            </a:endParaRPr>
          </a:p>
          <a:p>
            <a:pPr algn="r" rtl="1"/>
            <a:r>
              <a:rPr lang="fa-IR" sz="2000">
                <a:latin typeface="Times New Roman" panose="02020603050405020304" pitchFamily="18" charset="0"/>
                <a:ea typeface="Times New Roman" panose="02020603050405020304" pitchFamily="18" charset="0"/>
                <a:cs typeface="B Zar" panose="00000400000000000000" pitchFamily="2" charset="-78"/>
              </a:rPr>
              <a:t>-</a:t>
            </a:r>
            <a:r>
              <a:rPr lang="fa-IR" sz="2000" err="1">
                <a:latin typeface="Times New Roman" panose="02020603050405020304" pitchFamily="18" charset="0"/>
                <a:ea typeface="Times New Roman" panose="02020603050405020304" pitchFamily="18" charset="0"/>
                <a:cs typeface="B Zar" panose="00000400000000000000" pitchFamily="2" charset="-78"/>
              </a:rPr>
              <a:t>بدلیل</a:t>
            </a:r>
            <a:r>
              <a:rPr lang="fa-IR" sz="2000">
                <a:latin typeface="Times New Roman" panose="02020603050405020304" pitchFamily="18" charset="0"/>
                <a:ea typeface="Times New Roman" panose="02020603050405020304" pitchFamily="18" charset="0"/>
                <a:cs typeface="B Zar" panose="00000400000000000000" pitchFamily="2" charset="-78"/>
              </a:rPr>
              <a:t> حذف تیر در سقف هزینه قالب بندی کاهش می یابد.</a:t>
            </a:r>
          </a:p>
          <a:p>
            <a:pPr algn="r" rtl="1"/>
            <a:endParaRPr lang="en-US" sz="2000">
              <a:latin typeface="Times New Roman" panose="02020603050405020304" pitchFamily="18" charset="0"/>
              <a:ea typeface="Times New Roman" panose="02020603050405020304" pitchFamily="18" charset="0"/>
            </a:endParaRPr>
          </a:p>
          <a:p>
            <a:pPr algn="r" rtl="1"/>
            <a:r>
              <a:rPr lang="fa-IR" sz="2000">
                <a:latin typeface="Times New Roman" panose="02020603050405020304" pitchFamily="18" charset="0"/>
                <a:ea typeface="Times New Roman" panose="02020603050405020304" pitchFamily="18" charset="0"/>
                <a:cs typeface="B Zar" panose="00000400000000000000" pitchFamily="2" charset="-78"/>
              </a:rPr>
              <a:t>-هزینه سقف کاذب کاهش می یابد.</a:t>
            </a:r>
          </a:p>
          <a:p>
            <a:pPr algn="r" rtl="1"/>
            <a:endParaRPr lang="en-US" sz="2000">
              <a:latin typeface="Times New Roman" panose="02020603050405020304" pitchFamily="18" charset="0"/>
              <a:ea typeface="Times New Roman" panose="02020603050405020304" pitchFamily="18" charset="0"/>
            </a:endParaRPr>
          </a:p>
          <a:p>
            <a:pPr algn="r" rtl="1"/>
            <a:r>
              <a:rPr lang="fa-IR" sz="2000">
                <a:latin typeface="Times New Roman" panose="02020603050405020304" pitchFamily="18" charset="0"/>
                <a:ea typeface="Times New Roman" panose="02020603050405020304" pitchFamily="18" charset="0"/>
                <a:cs typeface="B Zar" panose="00000400000000000000" pitchFamily="2" charset="-78"/>
              </a:rPr>
              <a:t>-</a:t>
            </a:r>
            <a:r>
              <a:rPr lang="fa-IR" sz="2000" err="1">
                <a:latin typeface="Times New Roman" panose="02020603050405020304" pitchFamily="18" charset="0"/>
                <a:ea typeface="Times New Roman" panose="02020603050405020304" pitchFamily="18" charset="0"/>
                <a:cs typeface="B Zar" panose="00000400000000000000" pitchFamily="2" charset="-78"/>
              </a:rPr>
              <a:t>بدلیل</a:t>
            </a:r>
            <a:r>
              <a:rPr lang="fa-IR" sz="2000">
                <a:latin typeface="Times New Roman" panose="02020603050405020304" pitchFamily="18" charset="0"/>
                <a:ea typeface="Times New Roman" panose="02020603050405020304" pitchFamily="18" charset="0"/>
                <a:cs typeface="B Zar" panose="00000400000000000000" pitchFamily="2" charset="-78"/>
              </a:rPr>
              <a:t> حذف تیر باعث کاهش </a:t>
            </a:r>
            <a:r>
              <a:rPr lang="fa-IR" sz="2000">
                <a:solidFill>
                  <a:srgbClr val="FFC000"/>
                </a:solidFill>
                <a:latin typeface="Times New Roman" panose="02020603050405020304" pitchFamily="18" charset="0"/>
                <a:ea typeface="Times New Roman" panose="02020603050405020304" pitchFamily="18" charset="0"/>
                <a:cs typeface="B Zar" panose="00000400000000000000" pitchFamily="2" charset="-78"/>
              </a:rPr>
              <a:t>هزینه عبور تاسیسات </a:t>
            </a:r>
            <a:r>
              <a:rPr lang="fa-IR" sz="2000">
                <a:latin typeface="Times New Roman" panose="02020603050405020304" pitchFamily="18" charset="0"/>
                <a:ea typeface="Times New Roman" panose="02020603050405020304" pitchFamily="18" charset="0"/>
                <a:cs typeface="B Zar" panose="00000400000000000000" pitchFamily="2" charset="-78"/>
              </a:rPr>
              <a:t>می شود.</a:t>
            </a:r>
          </a:p>
          <a:p>
            <a:pPr marL="342900" indent="-342900" algn="r" rtl="1">
              <a:buFontTx/>
              <a:buChar char="-"/>
            </a:pPr>
            <a:endParaRPr lang="en-US" sz="2000">
              <a:latin typeface="Times New Roman" panose="02020603050405020304" pitchFamily="18" charset="0"/>
              <a:ea typeface="Times New Roman" panose="02020603050405020304" pitchFamily="18" charset="0"/>
            </a:endParaRPr>
          </a:p>
          <a:p>
            <a:pPr algn="r" rtl="1"/>
            <a:r>
              <a:rPr lang="fa-IR" sz="2000">
                <a:latin typeface="Times New Roman" panose="02020603050405020304" pitchFamily="18" charset="0"/>
                <a:ea typeface="Times New Roman" panose="02020603050405020304" pitchFamily="18" charset="0"/>
                <a:cs typeface="B Zar" panose="00000400000000000000" pitchFamily="2" charset="-78"/>
              </a:rPr>
              <a:t>-هزینه های کاهش </a:t>
            </a:r>
            <a:r>
              <a:rPr lang="fa-IR" sz="2000" err="1">
                <a:latin typeface="Times New Roman" panose="02020603050405020304" pitchFamily="18" charset="0"/>
                <a:ea typeface="Times New Roman" panose="02020603050405020304" pitchFamily="18" charset="0"/>
                <a:cs typeface="B Zar" panose="00000400000000000000" pitchFamily="2" charset="-78"/>
              </a:rPr>
              <a:t>میلگرد</a:t>
            </a:r>
            <a:r>
              <a:rPr lang="fa-IR" sz="2000">
                <a:latin typeface="Times New Roman" panose="02020603050405020304" pitchFamily="18" charset="0"/>
                <a:ea typeface="Times New Roman" panose="02020603050405020304" pitchFamily="18" charset="0"/>
                <a:cs typeface="B Zar" panose="00000400000000000000" pitchFamily="2" charset="-78"/>
              </a:rPr>
              <a:t> با هزینه های اضافه شدن </a:t>
            </a:r>
            <a:r>
              <a:rPr lang="fa-IR" sz="2000" err="1">
                <a:latin typeface="Times New Roman" panose="02020603050405020304" pitchFamily="18" charset="0"/>
                <a:ea typeface="Times New Roman" panose="02020603050405020304" pitchFamily="18" charset="0"/>
                <a:cs typeface="B Zar" panose="00000400000000000000" pitchFamily="2" charset="-78"/>
              </a:rPr>
              <a:t>استرند</a:t>
            </a:r>
            <a:r>
              <a:rPr lang="fa-IR" sz="2000">
                <a:latin typeface="Times New Roman" panose="02020603050405020304" pitchFamily="18" charset="0"/>
                <a:ea typeface="Times New Roman" panose="02020603050405020304" pitchFamily="18" charset="0"/>
                <a:cs typeface="B Zar" panose="00000400000000000000" pitchFamily="2" charset="-78"/>
              </a:rPr>
              <a:t> ، ادوات و اجرای آن با توجه </a:t>
            </a:r>
            <a:r>
              <a:rPr lang="fa-IR" sz="2000" err="1">
                <a:latin typeface="Times New Roman" panose="02020603050405020304" pitchFamily="18" charset="0"/>
                <a:ea typeface="Times New Roman" panose="02020603050405020304" pitchFamily="18" charset="0"/>
                <a:cs typeface="B Zar" panose="00000400000000000000" pitchFamily="2" charset="-78"/>
              </a:rPr>
              <a:t>پلان</a:t>
            </a:r>
            <a:r>
              <a:rPr lang="fa-IR" sz="2000">
                <a:latin typeface="Times New Roman" panose="02020603050405020304" pitchFamily="18" charset="0"/>
                <a:ea typeface="Times New Roman" panose="02020603050405020304" pitchFamily="18" charset="0"/>
                <a:cs typeface="B Zar" panose="00000400000000000000" pitchFamily="2" charset="-78"/>
              </a:rPr>
              <a:t> معماری و دهانه آزاد تقریبا برابر می شود.</a:t>
            </a:r>
          </a:p>
          <a:p>
            <a:pPr algn="r" rtl="1"/>
            <a:endParaRPr lang="en-US" sz="2000">
              <a:latin typeface="Times New Roman" panose="02020603050405020304" pitchFamily="18" charset="0"/>
              <a:ea typeface="Times New Roman" panose="02020603050405020304" pitchFamily="18" charset="0"/>
            </a:endParaRPr>
          </a:p>
          <a:p>
            <a:pPr algn="r" rtl="1"/>
            <a:r>
              <a:rPr lang="fa-IR" sz="2000">
                <a:latin typeface="Times New Roman" panose="02020603050405020304" pitchFamily="18" charset="0"/>
                <a:ea typeface="Times New Roman" panose="02020603050405020304" pitchFamily="18" charset="0"/>
                <a:cs typeface="B Zar" panose="00000400000000000000" pitchFamily="2" charset="-78"/>
              </a:rPr>
              <a:t>-</a:t>
            </a:r>
            <a:r>
              <a:rPr lang="fa-IR" sz="2000" err="1">
                <a:latin typeface="Times New Roman" panose="02020603050405020304" pitchFamily="18" charset="0"/>
                <a:ea typeface="Times New Roman" panose="02020603050405020304" pitchFamily="18" charset="0"/>
                <a:cs typeface="B Zar" panose="00000400000000000000" pitchFamily="2" charset="-78"/>
              </a:rPr>
              <a:t>بدلیل</a:t>
            </a:r>
            <a:r>
              <a:rPr lang="fa-IR" sz="2000">
                <a:latin typeface="Times New Roman" panose="02020603050405020304" pitchFamily="18" charset="0"/>
                <a:ea typeface="Times New Roman" panose="02020603050405020304" pitchFamily="18" charset="0"/>
                <a:cs typeface="B Zar" panose="00000400000000000000" pitchFamily="2" charset="-78"/>
              </a:rPr>
              <a:t> </a:t>
            </a:r>
            <a:r>
              <a:rPr lang="fa-IR" sz="2000">
                <a:solidFill>
                  <a:srgbClr val="FFC000"/>
                </a:solidFill>
                <a:latin typeface="Times New Roman" panose="02020603050405020304" pitchFamily="18" charset="0"/>
                <a:ea typeface="Times New Roman" panose="02020603050405020304" pitchFamily="18" charset="0"/>
                <a:cs typeface="B Zar" panose="00000400000000000000" pitchFamily="2" charset="-78"/>
              </a:rPr>
              <a:t>دوام و افزایش طول عمر </a:t>
            </a:r>
            <a:r>
              <a:rPr lang="fa-IR" sz="2000">
                <a:latin typeface="Times New Roman" panose="02020603050405020304" pitchFamily="18" charset="0"/>
                <a:ea typeface="Times New Roman" panose="02020603050405020304" pitchFamily="18" charset="0"/>
                <a:cs typeface="B Zar" panose="00000400000000000000" pitchFamily="2" charset="-78"/>
              </a:rPr>
              <a:t>مفید سازه هزینه تخریب یا مقاوم سازی بطور چشمگیری کاهش می یابد.</a:t>
            </a:r>
            <a:endParaRPr lang="en-US" sz="20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418164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6799" y="2131118"/>
            <a:ext cx="5210175" cy="4295775"/>
          </a:xfrm>
          <a:prstGeom prst="rect">
            <a:avLst/>
          </a:prstGeom>
        </p:spPr>
      </p:pic>
      <p:pic>
        <p:nvPicPr>
          <p:cNvPr id="5" name="Picture 4"/>
          <p:cNvPicPr>
            <a:picLocks noChangeAspect="1"/>
          </p:cNvPicPr>
          <p:nvPr/>
        </p:nvPicPr>
        <p:blipFill>
          <a:blip r:embed="rId3"/>
          <a:stretch>
            <a:fillRect/>
          </a:stretch>
        </p:blipFill>
        <p:spPr>
          <a:xfrm>
            <a:off x="5635513" y="2691886"/>
            <a:ext cx="5248275" cy="3457575"/>
          </a:xfrm>
          <a:prstGeom prst="rect">
            <a:avLst/>
          </a:prstGeom>
        </p:spPr>
      </p:pic>
      <p:sp>
        <p:nvSpPr>
          <p:cNvPr id="8" name="Rectangle 7"/>
          <p:cNvSpPr/>
          <p:nvPr/>
        </p:nvSpPr>
        <p:spPr>
          <a:xfrm>
            <a:off x="5779248" y="523607"/>
            <a:ext cx="4453463" cy="461665"/>
          </a:xfrm>
          <a:prstGeom prst="rect">
            <a:avLst/>
          </a:prstGeom>
        </p:spPr>
        <p:txBody>
          <a:bodyPr wrap="none">
            <a:spAutoFit/>
          </a:bodyPr>
          <a:lstStyle/>
          <a:p>
            <a:pPr lvl="0" algn="r" rtl="1" eaLnBrk="0" fontAlgn="base" hangingPunct="0">
              <a:spcBef>
                <a:spcPct val="0"/>
              </a:spcBef>
              <a:spcAft>
                <a:spcPct val="0"/>
              </a:spcAft>
            </a:pPr>
            <a:r>
              <a:rPr lang="fa-IR" altLang="en-US" sz="2400">
                <a:solidFill>
                  <a:srgbClr val="FFC000"/>
                </a:solidFill>
                <a:latin typeface="Arial" panose="020B0604020202020204" pitchFamily="34" charset="0"/>
                <a:ea typeface="Times New Roman" panose="02020603050405020304" pitchFamily="18" charset="0"/>
                <a:cs typeface="B Zar" panose="00000400000000000000" pitchFamily="2" charset="-78"/>
              </a:rPr>
              <a:t>آنالبز قیمت سقف پس کشیده و دال بتنی تخت:</a:t>
            </a:r>
            <a:endParaRPr lang="fa-IR" altLang="en-US" sz="2400">
              <a:solidFill>
                <a:srgbClr val="FFC000"/>
              </a:solidFill>
              <a:latin typeface="Arial" panose="020B0604020202020204" pitchFamily="34" charset="0"/>
            </a:endParaRPr>
          </a:p>
        </p:txBody>
      </p:sp>
    </p:spTree>
    <p:extLst>
      <p:ext uri="{BB962C8B-B14F-4D97-AF65-F5344CB8AC3E}">
        <p14:creationId xmlns:p14="http://schemas.microsoft.com/office/powerpoint/2010/main" val="25537476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sz="3200">
                <a:solidFill>
                  <a:srgbClr val="FFC000"/>
                </a:solidFill>
              </a:rPr>
              <a:t>روش تخریب سقف </a:t>
            </a:r>
            <a:r>
              <a:rPr lang="fa-IR" sz="3200" err="1">
                <a:solidFill>
                  <a:srgbClr val="FFC000"/>
                </a:solidFill>
              </a:rPr>
              <a:t>بدلیل</a:t>
            </a:r>
            <a:r>
              <a:rPr lang="fa-IR" sz="3200">
                <a:solidFill>
                  <a:srgbClr val="FFC000"/>
                </a:solidFill>
              </a:rPr>
              <a:t> مشکلات اجرایی:</a:t>
            </a:r>
            <a:br>
              <a:rPr lang="en-US"/>
            </a:br>
            <a:endParaRPr lang="en-US"/>
          </a:p>
        </p:txBody>
      </p:sp>
      <p:sp>
        <p:nvSpPr>
          <p:cNvPr id="4" name="Rectangle 3"/>
          <p:cNvSpPr/>
          <p:nvPr/>
        </p:nvSpPr>
        <p:spPr>
          <a:xfrm>
            <a:off x="978794" y="1727382"/>
            <a:ext cx="9169758" cy="3046988"/>
          </a:xfrm>
          <a:prstGeom prst="rect">
            <a:avLst/>
          </a:prstGeom>
        </p:spPr>
        <p:txBody>
          <a:bodyPr wrap="square">
            <a:spAutoFit/>
          </a:bodyPr>
          <a:lstStyle/>
          <a:p>
            <a:pPr algn="just" rtl="1"/>
            <a:r>
              <a:rPr lang="fa-IR" sz="2400">
                <a:latin typeface="Times New Roman" panose="02020603050405020304" pitchFamily="18" charset="0"/>
                <a:ea typeface="Times New Roman" panose="02020603050405020304" pitchFamily="18" charset="0"/>
                <a:cs typeface="B Zar" panose="00000400000000000000" pitchFamily="2" charset="-78"/>
              </a:rPr>
              <a:t>در این سقف ها توصیه می شود تمامی نقشه های معماری ، تاسیسات مکانیکی ، برق و سازه بطور کامل تهیه شود و بعد از بررسی تمامی مشکلات اجرایی و فنی اجرای سازه انجام شود تا کمترین تخریب صورت گیرد. چنانچه میزان تخریب کم باشد و حداقل تعداد </a:t>
            </a:r>
            <a:r>
              <a:rPr lang="fa-IR" sz="2400" err="1">
                <a:latin typeface="Times New Roman" panose="02020603050405020304" pitchFamily="18" charset="0"/>
                <a:ea typeface="Times New Roman" panose="02020603050405020304" pitchFamily="18" charset="0"/>
                <a:cs typeface="B Zar" panose="00000400000000000000" pitchFamily="2" charset="-78"/>
              </a:rPr>
              <a:t>استرند</a:t>
            </a:r>
            <a:r>
              <a:rPr lang="fa-IR" sz="2400">
                <a:latin typeface="Times New Roman" panose="02020603050405020304" pitchFamily="18" charset="0"/>
                <a:ea typeface="Times New Roman" panose="02020603050405020304" pitchFamily="18" charset="0"/>
                <a:cs typeface="B Zar" panose="00000400000000000000" pitchFamily="2" charset="-78"/>
              </a:rPr>
              <a:t> با توجه به تعداد و نحوه قرار گیری آنها قطع شود در روش چسبیده با توجه به نوع </a:t>
            </a:r>
            <a:r>
              <a:rPr lang="fa-IR" sz="2400" err="1">
                <a:latin typeface="Times New Roman" panose="02020603050405020304" pitchFamily="18" charset="0"/>
                <a:ea typeface="Times New Roman" panose="02020603050405020304" pitchFamily="18" charset="0"/>
                <a:cs typeface="B Zar" panose="00000400000000000000" pitchFamily="2" charset="-78"/>
              </a:rPr>
              <a:t>رفتارآن</a:t>
            </a:r>
            <a:r>
              <a:rPr lang="fa-IR" sz="2400">
                <a:latin typeface="Times New Roman" panose="02020603050405020304" pitchFamily="18" charset="0"/>
                <a:ea typeface="Times New Roman" panose="02020603050405020304" pitchFamily="18" charset="0"/>
                <a:cs typeface="B Zar" panose="00000400000000000000" pitchFamily="2" charset="-78"/>
              </a:rPr>
              <a:t> و تایید طراح مورد تایید می باشد اما اگر سقف از </a:t>
            </a:r>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نوع نچسبیده باشد و یا در نوع چسبیده میزان تخریب زیاد </a:t>
            </a:r>
            <a:r>
              <a:rPr lang="fa-IR" sz="2400">
                <a:latin typeface="Times New Roman" panose="02020603050405020304" pitchFamily="18" charset="0"/>
                <a:ea typeface="Times New Roman" panose="02020603050405020304" pitchFamily="18" charset="0"/>
                <a:cs typeface="B Zar" panose="00000400000000000000" pitchFamily="2" charset="-78"/>
              </a:rPr>
              <a:t>باشد ابتدا می بایست محل عبور </a:t>
            </a:r>
            <a:r>
              <a:rPr lang="fa-IR" sz="2400" err="1">
                <a:latin typeface="Times New Roman" panose="02020603050405020304" pitchFamily="18" charset="0"/>
                <a:ea typeface="Times New Roman" panose="02020603050405020304" pitchFamily="18" charset="0"/>
                <a:cs typeface="B Zar" panose="00000400000000000000" pitchFamily="2" charset="-78"/>
              </a:rPr>
              <a:t>استرند</a:t>
            </a:r>
            <a:r>
              <a:rPr lang="fa-IR" sz="2400">
                <a:latin typeface="Times New Roman" panose="02020603050405020304" pitchFamily="18" charset="0"/>
                <a:ea typeface="Times New Roman" panose="02020603050405020304" pitchFamily="18" charset="0"/>
                <a:cs typeface="B Zar" panose="00000400000000000000" pitchFamily="2" charset="-78"/>
              </a:rPr>
              <a:t> ها علامت گذاری شود و بعد زیر دال شمع گذاری شود </a:t>
            </a:r>
            <a:r>
              <a:rPr lang="fa-IR" sz="2400" err="1">
                <a:latin typeface="Times New Roman" panose="02020603050405020304" pitchFamily="18" charset="0"/>
                <a:ea typeface="Times New Roman" panose="02020603050405020304" pitchFamily="18" charset="0"/>
                <a:cs typeface="B Zar" panose="00000400000000000000" pitchFamily="2" charset="-78"/>
              </a:rPr>
              <a:t>ودر</a:t>
            </a:r>
            <a:r>
              <a:rPr lang="fa-IR" sz="2400">
                <a:latin typeface="Times New Roman" panose="02020603050405020304" pitchFamily="18" charset="0"/>
                <a:ea typeface="Times New Roman" panose="02020603050405020304" pitchFamily="18" charset="0"/>
                <a:cs typeface="B Zar" panose="00000400000000000000" pitchFamily="2" charset="-78"/>
              </a:rPr>
              <a:t> صورت امکان تخریب در محلی انجام شود که کمترین تعداد </a:t>
            </a:r>
            <a:r>
              <a:rPr lang="fa-IR" sz="2400" err="1">
                <a:latin typeface="Times New Roman" panose="02020603050405020304" pitchFamily="18" charset="0"/>
                <a:ea typeface="Times New Roman" panose="02020603050405020304" pitchFamily="18" charset="0"/>
                <a:cs typeface="B Zar" panose="00000400000000000000" pitchFamily="2" charset="-78"/>
              </a:rPr>
              <a:t>استرند</a:t>
            </a:r>
            <a:r>
              <a:rPr lang="fa-IR" sz="2400">
                <a:latin typeface="Times New Roman" panose="02020603050405020304" pitchFamily="18" charset="0"/>
                <a:ea typeface="Times New Roman" panose="02020603050405020304" pitchFamily="18" charset="0"/>
                <a:cs typeface="B Zar" panose="00000400000000000000" pitchFamily="2" charset="-78"/>
              </a:rPr>
              <a:t> وجود دارد. اطراف ناحیه </a:t>
            </a:r>
            <a:r>
              <a:rPr lang="fa-IR" sz="2400" err="1">
                <a:latin typeface="Times New Roman" panose="02020603050405020304" pitchFamily="18" charset="0"/>
                <a:ea typeface="Times New Roman" panose="02020603050405020304" pitchFamily="18" charset="0"/>
                <a:cs typeface="B Zar" panose="00000400000000000000" pitchFamily="2" charset="-78"/>
              </a:rPr>
              <a:t>بازشو</a:t>
            </a:r>
            <a:r>
              <a:rPr lang="fa-IR" sz="2400">
                <a:latin typeface="Times New Roman" panose="02020603050405020304" pitchFamily="18" charset="0"/>
                <a:ea typeface="Times New Roman" panose="02020603050405020304" pitchFamily="18" charset="0"/>
                <a:cs typeface="B Zar" panose="00000400000000000000" pitchFamily="2" charset="-78"/>
              </a:rPr>
              <a:t> </a:t>
            </a:r>
            <a:r>
              <a:rPr lang="fa-IR" sz="2400" err="1">
                <a:latin typeface="Times New Roman" panose="02020603050405020304" pitchFamily="18" charset="0"/>
                <a:ea typeface="Times New Roman" panose="02020603050405020304" pitchFamily="18" charset="0"/>
                <a:cs typeface="B Zar" panose="00000400000000000000" pitchFamily="2" charset="-78"/>
              </a:rPr>
              <a:t>آرماتور</a:t>
            </a:r>
            <a:r>
              <a:rPr lang="fa-IR" sz="2400">
                <a:latin typeface="Times New Roman" panose="02020603050405020304" pitchFamily="18" charset="0"/>
                <a:ea typeface="Times New Roman" panose="02020603050405020304" pitchFamily="18" charset="0"/>
                <a:cs typeface="B Zar" panose="00000400000000000000" pitchFamily="2" charset="-78"/>
              </a:rPr>
              <a:t> بندی و بتن ریزی شود. بعد از گیرش بتن و رسیدن به مقاومت لازم </a:t>
            </a:r>
            <a:r>
              <a:rPr lang="fa-IR" sz="2400" err="1">
                <a:latin typeface="Times New Roman" panose="02020603050405020304" pitchFamily="18" charset="0"/>
                <a:ea typeface="Times New Roman" panose="02020603050405020304" pitchFamily="18" charset="0"/>
                <a:cs typeface="B Zar" panose="00000400000000000000" pitchFamily="2" charset="-78"/>
              </a:rPr>
              <a:t>استرند</a:t>
            </a:r>
            <a:r>
              <a:rPr lang="fa-IR" sz="2400">
                <a:latin typeface="Times New Roman" panose="02020603050405020304" pitchFamily="18" charset="0"/>
                <a:ea typeface="Times New Roman" panose="02020603050405020304" pitchFamily="18" charset="0"/>
                <a:cs typeface="B Zar" panose="00000400000000000000" pitchFamily="2" charset="-78"/>
              </a:rPr>
              <a:t> ها با جک تحت کشش قرار گیرند. </a:t>
            </a:r>
            <a:endParaRPr lang="en-US" sz="2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269049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772732" y="631064"/>
            <a:ext cx="1651418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891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4965" y="67566"/>
            <a:ext cx="3424502" cy="29124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5194852" y="631062"/>
            <a:ext cx="2045240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559" y="206734"/>
            <a:ext cx="3451488" cy="292483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p:cNvSpPr>
            <a:spLocks noChangeArrowheads="1"/>
          </p:cNvSpPr>
          <p:nvPr/>
        </p:nvSpPr>
        <p:spPr bwMode="auto">
          <a:xfrm>
            <a:off x="772731" y="4293703"/>
            <a:ext cx="2067922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89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277" y="3500897"/>
            <a:ext cx="3353269" cy="28708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8"/>
          <p:cNvSpPr>
            <a:spLocks noChangeArrowheads="1"/>
          </p:cNvSpPr>
          <p:nvPr/>
        </p:nvSpPr>
        <p:spPr bwMode="auto">
          <a:xfrm>
            <a:off x="5533486" y="3455178"/>
            <a:ext cx="1877296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891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3486" y="3384284"/>
            <a:ext cx="3451488" cy="310438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494965" y="6488668"/>
            <a:ext cx="3528530" cy="369332"/>
          </a:xfrm>
          <a:prstGeom prst="rect">
            <a:avLst/>
          </a:prstGeom>
        </p:spPr>
        <p:txBody>
          <a:bodyPr wrap="none">
            <a:spAutoFit/>
          </a:bodyPr>
          <a:lstStyle/>
          <a:p>
            <a:r>
              <a:rPr lang="fa-IR">
                <a:latin typeface="Times New Roman" panose="02020603050405020304" pitchFamily="18" charset="0"/>
                <a:ea typeface="Times New Roman" panose="02020603050405020304" pitchFamily="18" charset="0"/>
                <a:cs typeface="B Zar" panose="00000400000000000000" pitchFamily="2" charset="-78"/>
              </a:rPr>
              <a:t>با جک مجدد نیروی پس کشیدگی انجام می شود</a:t>
            </a:r>
            <a:endParaRPr lang="en-US"/>
          </a:p>
        </p:txBody>
      </p:sp>
      <p:sp>
        <p:nvSpPr>
          <p:cNvPr id="9" name="Rectangle 8"/>
          <p:cNvSpPr/>
          <p:nvPr/>
        </p:nvSpPr>
        <p:spPr>
          <a:xfrm>
            <a:off x="1471295" y="6435370"/>
            <a:ext cx="2747868" cy="400110"/>
          </a:xfrm>
          <a:prstGeom prst="rect">
            <a:avLst/>
          </a:prstGeom>
        </p:spPr>
        <p:txBody>
          <a:bodyPr wrap="none">
            <a:spAutoFit/>
          </a:bodyPr>
          <a:lstStyle/>
          <a:p>
            <a:r>
              <a:rPr lang="fa-IR" sz="2000" err="1">
                <a:latin typeface="Times New Roman" panose="02020603050405020304" pitchFamily="18" charset="0"/>
                <a:ea typeface="Times New Roman" panose="02020603050405020304" pitchFamily="18" charset="0"/>
                <a:cs typeface="B Zar" panose="00000400000000000000" pitchFamily="2" charset="-78"/>
              </a:rPr>
              <a:t>آرماتوربندی</a:t>
            </a:r>
            <a:r>
              <a:rPr lang="fa-IR" sz="2000">
                <a:latin typeface="Times New Roman" panose="02020603050405020304" pitchFamily="18" charset="0"/>
                <a:ea typeface="Times New Roman" panose="02020603050405020304" pitchFamily="18" charset="0"/>
                <a:cs typeface="B Zar" panose="00000400000000000000" pitchFamily="2" charset="-78"/>
              </a:rPr>
              <a:t> و بتن ریزی می شود </a:t>
            </a:r>
            <a:endParaRPr lang="en-US" sz="2000"/>
          </a:p>
        </p:txBody>
      </p:sp>
      <p:sp>
        <p:nvSpPr>
          <p:cNvPr id="10" name="Rectangle 9"/>
          <p:cNvSpPr/>
          <p:nvPr/>
        </p:nvSpPr>
        <p:spPr>
          <a:xfrm>
            <a:off x="5999861" y="2997503"/>
            <a:ext cx="2985113" cy="369332"/>
          </a:xfrm>
          <a:prstGeom prst="rect">
            <a:avLst/>
          </a:prstGeom>
        </p:spPr>
        <p:txBody>
          <a:bodyPr wrap="square">
            <a:spAutoFit/>
          </a:bodyPr>
          <a:lstStyle/>
          <a:p>
            <a:r>
              <a:rPr lang="fa-IR">
                <a:latin typeface="Times New Roman" panose="02020603050405020304" pitchFamily="18" charset="0"/>
                <a:ea typeface="Times New Roman" panose="02020603050405020304" pitchFamily="18" charset="0"/>
                <a:cs typeface="B Zar" panose="00000400000000000000" pitchFamily="2" charset="-78"/>
              </a:rPr>
              <a:t>تخریب بتن مابین </a:t>
            </a:r>
            <a:r>
              <a:rPr lang="fa-IR" err="1">
                <a:latin typeface="Times New Roman" panose="02020603050405020304" pitchFamily="18" charset="0"/>
                <a:ea typeface="Times New Roman" panose="02020603050405020304" pitchFamily="18" charset="0"/>
                <a:cs typeface="B Zar" panose="00000400000000000000" pitchFamily="2" charset="-78"/>
              </a:rPr>
              <a:t>تاندون</a:t>
            </a:r>
            <a:r>
              <a:rPr lang="fa-IR">
                <a:latin typeface="Times New Roman" panose="02020603050405020304" pitchFamily="18" charset="0"/>
                <a:ea typeface="Times New Roman" panose="02020603050405020304" pitchFamily="18" charset="0"/>
                <a:cs typeface="B Zar" panose="00000400000000000000" pitchFamily="2" charset="-78"/>
              </a:rPr>
              <a:t> ها انجام می شود</a:t>
            </a:r>
            <a:endParaRPr lang="en-US"/>
          </a:p>
        </p:txBody>
      </p:sp>
      <p:sp>
        <p:nvSpPr>
          <p:cNvPr id="11" name="Rectangle 10"/>
          <p:cNvSpPr/>
          <p:nvPr/>
        </p:nvSpPr>
        <p:spPr>
          <a:xfrm>
            <a:off x="934937" y="3165345"/>
            <a:ext cx="3304110" cy="369332"/>
          </a:xfrm>
          <a:prstGeom prst="rect">
            <a:avLst/>
          </a:prstGeom>
        </p:spPr>
        <p:txBody>
          <a:bodyPr wrap="none">
            <a:spAutoFit/>
          </a:bodyPr>
          <a:lstStyle/>
          <a:p>
            <a:r>
              <a:rPr lang="fa-IR">
                <a:latin typeface="Times New Roman" panose="02020603050405020304" pitchFamily="18" charset="0"/>
                <a:ea typeface="Times New Roman" panose="02020603050405020304" pitchFamily="18" charset="0"/>
                <a:cs typeface="B Zar" panose="00000400000000000000" pitchFamily="2" charset="-78"/>
              </a:rPr>
              <a:t> محل عبور </a:t>
            </a:r>
            <a:r>
              <a:rPr lang="fa-IR" err="1">
                <a:latin typeface="Times New Roman" panose="02020603050405020304" pitchFamily="18" charset="0"/>
                <a:ea typeface="Times New Roman" panose="02020603050405020304" pitchFamily="18" charset="0"/>
                <a:cs typeface="B Zar" panose="00000400000000000000" pitchFamily="2" charset="-78"/>
              </a:rPr>
              <a:t>تاندون</a:t>
            </a:r>
            <a:r>
              <a:rPr lang="fa-IR">
                <a:latin typeface="Times New Roman" panose="02020603050405020304" pitchFamily="18" charset="0"/>
                <a:ea typeface="Times New Roman" panose="02020603050405020304" pitchFamily="18" charset="0"/>
                <a:cs typeface="B Zar" panose="00000400000000000000" pitchFamily="2" charset="-78"/>
              </a:rPr>
              <a:t> ها علامت گذاری می شود </a:t>
            </a:r>
            <a:endParaRPr lang="en-US"/>
          </a:p>
        </p:txBody>
      </p:sp>
    </p:spTree>
    <p:extLst>
      <p:ext uri="{BB962C8B-B14F-4D97-AF65-F5344CB8AC3E}">
        <p14:creationId xmlns:p14="http://schemas.microsoft.com/office/powerpoint/2010/main" val="420005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algn="r" rtl="1">
              <a:spcBef>
                <a:spcPts val="0"/>
              </a:spcBef>
              <a:spcAft>
                <a:spcPts val="0"/>
              </a:spcAft>
            </a:pPr>
            <a:r>
              <a:rPr lang="fa-IR" sz="3200" dirty="0" err="1">
                <a:solidFill>
                  <a:srgbClr val="FFC000"/>
                </a:solidFill>
                <a:latin typeface="Times New Roman" panose="02020603050405020304" pitchFamily="18" charset="0"/>
                <a:ea typeface="Times New Roman" panose="02020603050405020304" pitchFamily="18" charset="0"/>
                <a:cs typeface="B Zar" panose="00000400000000000000" pitchFamily="2" charset="-78"/>
              </a:rPr>
              <a:t>یش</a:t>
            </a:r>
            <a:r>
              <a:rPr lang="fa-IR" sz="3200" dirty="0">
                <a:solidFill>
                  <a:srgbClr val="FFC000"/>
                </a:solidFill>
                <a:latin typeface="Times New Roman" panose="02020603050405020304" pitchFamily="18" charset="0"/>
                <a:ea typeface="Times New Roman" panose="02020603050405020304" pitchFamily="18" charset="0"/>
                <a:cs typeface="B Zar" panose="00000400000000000000" pitchFamily="2" charset="-78"/>
              </a:rPr>
              <a:t> </a:t>
            </a:r>
            <a:r>
              <a:rPr lang="fa-IR" sz="3200" dirty="0" err="1">
                <a:solidFill>
                  <a:srgbClr val="FFC000"/>
                </a:solidFill>
                <a:latin typeface="Times New Roman" panose="02020603050405020304" pitchFamily="18" charset="0"/>
                <a:ea typeface="Times New Roman" panose="02020603050405020304" pitchFamily="18" charset="0"/>
                <a:cs typeface="B Zar" panose="00000400000000000000" pitchFamily="2" charset="-78"/>
              </a:rPr>
              <a:t>تنیدگی</a:t>
            </a:r>
            <a:r>
              <a:rPr lang="fa-IR" sz="3200" dirty="0">
                <a:solidFill>
                  <a:srgbClr val="FFC000"/>
                </a:solidFill>
                <a:latin typeface="Times New Roman" panose="02020603050405020304" pitchFamily="18" charset="0"/>
                <a:ea typeface="Times New Roman" panose="02020603050405020304" pitchFamily="18" charset="0"/>
                <a:cs typeface="B Zar" panose="00000400000000000000" pitchFamily="2" charset="-78"/>
              </a:rPr>
              <a:t>( </a:t>
            </a:r>
            <a:r>
              <a:rPr lang="en-US" sz="3200" dirty="0" err="1">
                <a:solidFill>
                  <a:srgbClr val="FFC000"/>
                </a:solidFill>
                <a:latin typeface="Times New Roman" panose="02020603050405020304" pitchFamily="18" charset="0"/>
                <a:ea typeface="Times New Roman" panose="02020603050405020304" pitchFamily="18" charset="0"/>
                <a:cs typeface="B Zar" panose="00000400000000000000" pitchFamily="2" charset="-78"/>
              </a:rPr>
              <a:t>prestressing</a:t>
            </a:r>
            <a:r>
              <a:rPr lang="fa-IR" sz="3200" dirty="0">
                <a:solidFill>
                  <a:srgbClr val="FFC000"/>
                </a:solidFill>
                <a:latin typeface="Times New Roman" panose="02020603050405020304" pitchFamily="18" charset="0"/>
                <a:ea typeface="Times New Roman" panose="02020603050405020304" pitchFamily="18" charset="0"/>
                <a:cs typeface="B Zar" panose="00000400000000000000" pitchFamily="2" charset="-78"/>
              </a:rPr>
              <a:t> ) به دور </a:t>
            </a:r>
            <a:r>
              <a:rPr lang="fa-IR" sz="3200" dirty="0" err="1">
                <a:solidFill>
                  <a:srgbClr val="FFC000"/>
                </a:solidFill>
                <a:latin typeface="Times New Roman" panose="02020603050405020304" pitchFamily="18" charset="0"/>
                <a:ea typeface="Times New Roman" panose="02020603050405020304" pitchFamily="18" charset="0"/>
                <a:cs typeface="B Zar" panose="00000400000000000000" pitchFamily="2" charset="-78"/>
              </a:rPr>
              <a:t>وش</a:t>
            </a:r>
            <a:r>
              <a:rPr lang="fa-IR" sz="3200" dirty="0">
                <a:solidFill>
                  <a:srgbClr val="FFC000"/>
                </a:solidFill>
                <a:latin typeface="Times New Roman" panose="02020603050405020304" pitchFamily="18" charset="0"/>
                <a:ea typeface="Times New Roman" panose="02020603050405020304" pitchFamily="18" charset="0"/>
                <a:cs typeface="B Zar" panose="00000400000000000000" pitchFamily="2" charset="-78"/>
              </a:rPr>
              <a:t> انجام می شود:</a:t>
            </a:r>
            <a:r>
              <a:rPr lang="fa-IR" sz="3200" dirty="0">
                <a:latin typeface="Times New Roman" panose="02020603050405020304" pitchFamily="18" charset="0"/>
                <a:ea typeface="Times New Roman" panose="02020603050405020304" pitchFamily="18" charset="0"/>
                <a:cs typeface="B Zar" panose="00000400000000000000" pitchFamily="2" charset="-78"/>
              </a:rPr>
              <a:t> </a:t>
            </a:r>
            <a:br>
              <a:rPr lang="en-US" sz="3600" dirty="0">
                <a:latin typeface="Times New Roman" panose="02020603050405020304" pitchFamily="18" charset="0"/>
                <a:ea typeface="Times New Roman" panose="02020603050405020304" pitchFamily="18" charset="0"/>
              </a:rPr>
            </a:br>
            <a:endParaRPr lang="en-US" dirty="0"/>
          </a:p>
        </p:txBody>
      </p:sp>
      <p:sp>
        <p:nvSpPr>
          <p:cNvPr id="3" name="Content Placeholder 2"/>
          <p:cNvSpPr>
            <a:spLocks noGrp="1"/>
          </p:cNvSpPr>
          <p:nvPr>
            <p:ph idx="1"/>
          </p:nvPr>
        </p:nvSpPr>
        <p:spPr>
          <a:xfrm>
            <a:off x="1219222" y="1434732"/>
            <a:ext cx="8946541" cy="4195481"/>
          </a:xfrm>
        </p:spPr>
        <p:txBody>
          <a:bodyPr>
            <a:normAutofit/>
          </a:bodyPr>
          <a:lstStyle/>
          <a:p>
            <a:pPr marL="0" algn="r" rtl="1">
              <a:spcBef>
                <a:spcPts val="0"/>
              </a:spcBef>
            </a:pPr>
            <a:r>
              <a:rPr lang="fa-IR" sz="2400" dirty="0">
                <a:latin typeface="Times New Roman" panose="02020603050405020304" pitchFamily="18" charset="0"/>
                <a:ea typeface="Times New Roman" panose="02020603050405020304" pitchFamily="18" charset="0"/>
                <a:cs typeface="B Zar" panose="00000400000000000000" pitchFamily="2" charset="-78"/>
              </a:rPr>
              <a:t> 1-پیش کشیده(</a:t>
            </a:r>
            <a:r>
              <a:rPr lang="en-US" sz="2400" dirty="0">
                <a:latin typeface="Times New Roman" panose="02020603050405020304" pitchFamily="18" charset="0"/>
                <a:ea typeface="Times New Roman" panose="02020603050405020304" pitchFamily="18" charset="0"/>
                <a:cs typeface="B Zar" panose="00000400000000000000" pitchFamily="2" charset="-78"/>
              </a:rPr>
              <a:t>pre-tension</a:t>
            </a:r>
            <a:r>
              <a:rPr lang="fa-IR" sz="2400" dirty="0">
                <a:latin typeface="Times New Roman" panose="02020603050405020304" pitchFamily="18" charset="0"/>
                <a:ea typeface="Times New Roman" panose="02020603050405020304" pitchFamily="18" charset="0"/>
                <a:cs typeface="B Zar" panose="00000400000000000000" pitchFamily="2" charset="-78"/>
              </a:rPr>
              <a:t>)   </a:t>
            </a:r>
            <a:endParaRPr lang="en-US" sz="2400" dirty="0">
              <a:latin typeface="Times New Roman" panose="02020603050405020304" pitchFamily="18" charset="0"/>
              <a:ea typeface="Times New Roman" panose="02020603050405020304" pitchFamily="18" charset="0"/>
            </a:endParaRPr>
          </a:p>
          <a:p>
            <a:pPr marL="0" algn="r" rtl="1">
              <a:spcBef>
                <a:spcPts val="0"/>
              </a:spcBef>
            </a:pPr>
            <a:r>
              <a:rPr lang="fa-IR" sz="2400" dirty="0">
                <a:latin typeface="Times New Roman" panose="02020603050405020304" pitchFamily="18" charset="0"/>
                <a:ea typeface="Times New Roman" panose="02020603050405020304" pitchFamily="18" charset="0"/>
                <a:cs typeface="B Zar" panose="00000400000000000000" pitchFamily="2" charset="-78"/>
              </a:rPr>
              <a:t> 2-پس کشیده(</a:t>
            </a:r>
            <a:r>
              <a:rPr lang="en-US" sz="2400" dirty="0">
                <a:latin typeface="Times New Roman" panose="02020603050405020304" pitchFamily="18" charset="0"/>
                <a:ea typeface="Times New Roman" panose="02020603050405020304" pitchFamily="18" charset="0"/>
                <a:cs typeface="B Zar" panose="00000400000000000000" pitchFamily="2" charset="-78"/>
              </a:rPr>
              <a:t>post-tension</a:t>
            </a:r>
            <a:r>
              <a:rPr lang="fa-IR" sz="2400" dirty="0">
                <a:latin typeface="Times New Roman" panose="02020603050405020304" pitchFamily="18" charset="0"/>
                <a:ea typeface="Times New Roman" panose="02020603050405020304" pitchFamily="18" charset="0"/>
                <a:cs typeface="B Zar" panose="00000400000000000000" pitchFamily="2" charset="-78"/>
              </a:rPr>
              <a:t>)</a:t>
            </a:r>
            <a:endParaRPr lang="en-US" sz="2400" dirty="0"/>
          </a:p>
        </p:txBody>
      </p:sp>
      <p:pic>
        <p:nvPicPr>
          <p:cNvPr id="4" name="Picture 3"/>
          <p:cNvPicPr>
            <a:picLocks noChangeAspect="1"/>
          </p:cNvPicPr>
          <p:nvPr/>
        </p:nvPicPr>
        <p:blipFill>
          <a:blip r:embed="rId2"/>
          <a:stretch>
            <a:fillRect/>
          </a:stretch>
        </p:blipFill>
        <p:spPr>
          <a:xfrm>
            <a:off x="0" y="2835262"/>
            <a:ext cx="6207617" cy="3572813"/>
          </a:xfrm>
          <a:prstGeom prst="rect">
            <a:avLst/>
          </a:prstGeom>
        </p:spPr>
      </p:pic>
      <p:sp>
        <p:nvSpPr>
          <p:cNvPr id="5" name="Rectangle 2"/>
          <p:cNvSpPr>
            <a:spLocks noChangeArrowheads="1"/>
          </p:cNvSpPr>
          <p:nvPr/>
        </p:nvSpPr>
        <p:spPr bwMode="auto">
          <a:xfrm>
            <a:off x="7675140" y="283526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3601" y="2869537"/>
            <a:ext cx="4751388" cy="3538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7328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sz="3200">
                <a:solidFill>
                  <a:srgbClr val="FFC000"/>
                </a:solidFill>
              </a:rPr>
              <a:t>روش محافظت از انکورج و استرند ها در مقابل خوردگی:</a:t>
            </a:r>
            <a:br>
              <a:rPr lang="en-US"/>
            </a:br>
            <a:endParaRPr lang="en-US"/>
          </a:p>
        </p:txBody>
      </p:sp>
      <p:sp>
        <p:nvSpPr>
          <p:cNvPr id="4" name="Rectangle 3"/>
          <p:cNvSpPr/>
          <p:nvPr/>
        </p:nvSpPr>
        <p:spPr>
          <a:xfrm>
            <a:off x="927279" y="1373523"/>
            <a:ext cx="9123555" cy="1569660"/>
          </a:xfrm>
          <a:prstGeom prst="rect">
            <a:avLst/>
          </a:prstGeom>
        </p:spPr>
        <p:txBody>
          <a:bodyPr wrap="square">
            <a:spAutoFit/>
          </a:bodyPr>
          <a:lstStyle/>
          <a:p>
            <a:pPr algn="r" rtl="1"/>
            <a:r>
              <a:rPr lang="fa-IR" sz="2400">
                <a:latin typeface="Times New Roman" panose="02020603050405020304" pitchFamily="18" charset="0"/>
                <a:ea typeface="Times New Roman" panose="02020603050405020304" pitchFamily="18" charset="0"/>
                <a:cs typeface="B Zar" panose="00000400000000000000" pitchFamily="2" charset="-78"/>
              </a:rPr>
              <a:t>بعد از جایگذاری </a:t>
            </a:r>
            <a:r>
              <a:rPr lang="fa-IR" sz="2400" err="1">
                <a:latin typeface="Times New Roman" panose="02020603050405020304" pitchFamily="18" charset="0"/>
                <a:ea typeface="Times New Roman" panose="02020603050405020304" pitchFamily="18" charset="0"/>
                <a:cs typeface="B Zar" panose="00000400000000000000" pitchFamily="2" charset="-78"/>
              </a:rPr>
              <a:t>گوه</a:t>
            </a:r>
            <a:r>
              <a:rPr lang="fa-IR" sz="2400">
                <a:latin typeface="Times New Roman" panose="02020603050405020304" pitchFamily="18" charset="0"/>
                <a:ea typeface="Times New Roman" panose="02020603050405020304" pitchFamily="18" charset="0"/>
                <a:cs typeface="B Zar" panose="00000400000000000000" pitchFamily="2" charset="-78"/>
              </a:rPr>
              <a:t> ها و کشش </a:t>
            </a:r>
            <a:r>
              <a:rPr lang="fa-IR" sz="2400" err="1">
                <a:latin typeface="Times New Roman" panose="02020603050405020304" pitchFamily="18" charset="0"/>
                <a:ea typeface="Times New Roman" panose="02020603050405020304" pitchFamily="18" charset="0"/>
                <a:cs typeface="B Zar" panose="00000400000000000000" pitchFamily="2" charset="-78"/>
              </a:rPr>
              <a:t>استرند</a:t>
            </a:r>
            <a:r>
              <a:rPr lang="fa-IR" sz="2400">
                <a:latin typeface="Times New Roman" panose="02020603050405020304" pitchFamily="18" charset="0"/>
                <a:ea typeface="Times New Roman" panose="02020603050405020304" pitchFamily="18" charset="0"/>
                <a:cs typeface="B Zar" panose="00000400000000000000" pitchFamily="2" charset="-78"/>
              </a:rPr>
              <a:t> ها با جک ، اضافه طول  </a:t>
            </a:r>
            <a:r>
              <a:rPr lang="fa-IR" sz="2400" err="1">
                <a:latin typeface="Times New Roman" panose="02020603050405020304" pitchFamily="18" charset="0"/>
                <a:ea typeface="Times New Roman" panose="02020603050405020304" pitchFamily="18" charset="0"/>
                <a:cs typeface="B Zar" panose="00000400000000000000" pitchFamily="2" charset="-78"/>
              </a:rPr>
              <a:t>استرندها</a:t>
            </a:r>
            <a:r>
              <a:rPr lang="fa-IR" sz="2400">
                <a:latin typeface="Times New Roman" panose="02020603050405020304" pitchFamily="18" charset="0"/>
                <a:ea typeface="Times New Roman" panose="02020603050405020304" pitchFamily="18" charset="0"/>
                <a:cs typeface="B Zar" panose="00000400000000000000" pitchFamily="2" charset="-78"/>
              </a:rPr>
              <a:t> با هوا برش و یا سنگ برش بریده می شوند و بعد از تمیز کردن سطح و اطراف محل برش، و قراردادن درپوش با ملات </a:t>
            </a:r>
            <a:r>
              <a:rPr lang="fa-IR" sz="2400" err="1">
                <a:latin typeface="Times New Roman" panose="02020603050405020304" pitchFamily="18" charset="0"/>
                <a:ea typeface="Times New Roman" panose="02020603050405020304" pitchFamily="18" charset="0"/>
                <a:cs typeface="B Zar" panose="00000400000000000000" pitchFamily="2" charset="-78"/>
              </a:rPr>
              <a:t>گروت</a:t>
            </a:r>
            <a:r>
              <a:rPr lang="fa-IR" sz="2400">
                <a:latin typeface="Times New Roman" panose="02020603050405020304" pitchFamily="18" charset="0"/>
                <a:ea typeface="Times New Roman" panose="02020603050405020304" pitchFamily="18" charset="0"/>
                <a:cs typeface="B Zar" panose="00000400000000000000" pitchFamily="2" charset="-78"/>
              </a:rPr>
              <a:t> تمامی درزها گرفته می شود تا مانع ورود هوا و رطوبت و یا آتش سوزی بطور مستقیم به </a:t>
            </a:r>
            <a:r>
              <a:rPr lang="fa-IR" sz="2400" err="1">
                <a:latin typeface="Times New Roman" panose="02020603050405020304" pitchFamily="18" charset="0"/>
                <a:ea typeface="Times New Roman" panose="02020603050405020304" pitchFamily="18" charset="0"/>
                <a:cs typeface="B Zar" panose="00000400000000000000" pitchFamily="2" charset="-78"/>
              </a:rPr>
              <a:t>استرندها</a:t>
            </a:r>
            <a:r>
              <a:rPr lang="fa-IR" sz="2400">
                <a:latin typeface="Times New Roman" panose="02020603050405020304" pitchFamily="18" charset="0"/>
                <a:ea typeface="Times New Roman" panose="02020603050405020304" pitchFamily="18" charset="0"/>
                <a:cs typeface="B Zar" panose="00000400000000000000" pitchFamily="2" charset="-78"/>
              </a:rPr>
              <a:t>  شود.</a:t>
            </a:r>
            <a:endParaRPr lang="en-US" sz="2400">
              <a:effectLst/>
              <a:latin typeface="Times New Roman" panose="02020603050405020304" pitchFamily="18" charset="0"/>
              <a:ea typeface="Times New Roman" panose="02020603050405020304" pitchFamily="18" charset="0"/>
            </a:endParaRPr>
          </a:p>
        </p:txBody>
      </p:sp>
      <p:sp>
        <p:nvSpPr>
          <p:cNvPr id="5" name="Rectangle 2"/>
          <p:cNvSpPr>
            <a:spLocks noChangeArrowheads="1"/>
          </p:cNvSpPr>
          <p:nvPr/>
        </p:nvSpPr>
        <p:spPr bwMode="auto">
          <a:xfrm>
            <a:off x="1506828" y="3078050"/>
            <a:ext cx="90167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993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6010" y="3078050"/>
            <a:ext cx="3985546" cy="28721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a:spLocks noChangeArrowheads="1"/>
          </p:cNvSpPr>
          <p:nvPr/>
        </p:nvSpPr>
        <p:spPr bwMode="auto">
          <a:xfrm>
            <a:off x="6207617" y="3123768"/>
            <a:ext cx="1058097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5213" y="3123769"/>
            <a:ext cx="3732765" cy="282645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481438" y="6085091"/>
            <a:ext cx="1600118" cy="369332"/>
          </a:xfrm>
          <a:prstGeom prst="rect">
            <a:avLst/>
          </a:prstGeom>
        </p:spPr>
        <p:txBody>
          <a:bodyPr wrap="none">
            <a:spAutoFit/>
          </a:bodyPr>
          <a:lstStyle/>
          <a:p>
            <a:r>
              <a:rPr lang="fa-IR">
                <a:latin typeface="Times New Roman" panose="02020603050405020304" pitchFamily="18" charset="0"/>
                <a:ea typeface="Times New Roman" panose="02020603050405020304" pitchFamily="18" charset="0"/>
                <a:cs typeface="B Zar" panose="00000400000000000000" pitchFamily="2" charset="-78"/>
              </a:rPr>
              <a:t>سطح برش داده شده </a:t>
            </a:r>
            <a:endParaRPr lang="en-US"/>
          </a:p>
        </p:txBody>
      </p:sp>
      <p:sp>
        <p:nvSpPr>
          <p:cNvPr id="8" name="Rectangle 7"/>
          <p:cNvSpPr/>
          <p:nvPr/>
        </p:nvSpPr>
        <p:spPr>
          <a:xfrm>
            <a:off x="8402738" y="6066767"/>
            <a:ext cx="1345240" cy="369332"/>
          </a:xfrm>
          <a:prstGeom prst="rect">
            <a:avLst/>
          </a:prstGeom>
        </p:spPr>
        <p:txBody>
          <a:bodyPr wrap="none">
            <a:spAutoFit/>
          </a:bodyPr>
          <a:lstStyle/>
          <a:p>
            <a:r>
              <a:rPr lang="fa-IR" err="1">
                <a:latin typeface="Times New Roman" panose="02020603050405020304" pitchFamily="18" charset="0"/>
                <a:ea typeface="Times New Roman" panose="02020603050405020304" pitchFamily="18" charset="0"/>
                <a:cs typeface="B Zar" panose="00000400000000000000" pitchFamily="2" charset="-78"/>
              </a:rPr>
              <a:t>برشکاری</a:t>
            </a:r>
            <a:r>
              <a:rPr lang="fa-IR">
                <a:latin typeface="Times New Roman" panose="02020603050405020304" pitchFamily="18" charset="0"/>
                <a:ea typeface="Times New Roman" panose="02020603050405020304" pitchFamily="18" charset="0"/>
                <a:cs typeface="B Zar" panose="00000400000000000000" pitchFamily="2" charset="-78"/>
              </a:rPr>
              <a:t> </a:t>
            </a:r>
            <a:r>
              <a:rPr lang="fa-IR" err="1">
                <a:latin typeface="Times New Roman" panose="02020603050405020304" pitchFamily="18" charset="0"/>
                <a:ea typeface="Times New Roman" panose="02020603050405020304" pitchFamily="18" charset="0"/>
                <a:cs typeface="B Zar" panose="00000400000000000000" pitchFamily="2" charset="-78"/>
              </a:rPr>
              <a:t>استرند</a:t>
            </a:r>
            <a:r>
              <a:rPr lang="fa-IR">
                <a:latin typeface="Times New Roman" panose="02020603050405020304" pitchFamily="18" charset="0"/>
                <a:ea typeface="Times New Roman" panose="02020603050405020304" pitchFamily="18" charset="0"/>
                <a:cs typeface="B Zar" panose="00000400000000000000" pitchFamily="2" charset="-78"/>
              </a:rPr>
              <a:t> </a:t>
            </a:r>
            <a:endParaRPr lang="en-US"/>
          </a:p>
        </p:txBody>
      </p:sp>
    </p:spTree>
    <p:extLst>
      <p:ext uri="{BB962C8B-B14F-4D97-AF65-F5344CB8AC3E}">
        <p14:creationId xmlns:p14="http://schemas.microsoft.com/office/powerpoint/2010/main" val="1191922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579548" y="785610"/>
            <a:ext cx="1438268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4096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547" y="288248"/>
            <a:ext cx="3833427" cy="263083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5605669" y="831328"/>
            <a:ext cx="1796904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5669" y="288248"/>
            <a:ext cx="3644272" cy="273063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p:cNvSpPr>
            <a:spLocks noChangeArrowheads="1"/>
          </p:cNvSpPr>
          <p:nvPr/>
        </p:nvSpPr>
        <p:spPr bwMode="auto">
          <a:xfrm>
            <a:off x="579547" y="3723860"/>
            <a:ext cx="232227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409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47" y="3600797"/>
            <a:ext cx="3833427" cy="273374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8"/>
          <p:cNvSpPr>
            <a:spLocks noChangeArrowheads="1"/>
          </p:cNvSpPr>
          <p:nvPr/>
        </p:nvSpPr>
        <p:spPr bwMode="auto">
          <a:xfrm>
            <a:off x="5393634" y="3860913"/>
            <a:ext cx="1966298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4096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2903" y="3723861"/>
            <a:ext cx="3824063" cy="261067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523886" y="3136805"/>
            <a:ext cx="1802096" cy="369332"/>
          </a:xfrm>
          <a:prstGeom prst="rect">
            <a:avLst/>
          </a:prstGeom>
        </p:spPr>
        <p:txBody>
          <a:bodyPr wrap="none">
            <a:spAutoFit/>
          </a:bodyPr>
          <a:lstStyle/>
          <a:p>
            <a:r>
              <a:rPr lang="fa-IR">
                <a:latin typeface="Times New Roman" panose="02020603050405020304" pitchFamily="18" charset="0"/>
                <a:ea typeface="Times New Roman" panose="02020603050405020304" pitchFamily="18" charset="0"/>
                <a:cs typeface="B Zar" panose="00000400000000000000" pitchFamily="2" charset="-78"/>
              </a:rPr>
              <a:t>قراردادن </a:t>
            </a:r>
            <a:r>
              <a:rPr lang="fa-IR" err="1">
                <a:latin typeface="Times New Roman" panose="02020603050405020304" pitchFamily="18" charset="0"/>
                <a:ea typeface="Times New Roman" panose="02020603050405020304" pitchFamily="18" charset="0"/>
                <a:cs typeface="B Zar" panose="00000400000000000000" pitchFamily="2" charset="-78"/>
              </a:rPr>
              <a:t>درپوش</a:t>
            </a:r>
            <a:r>
              <a:rPr lang="fa-IR">
                <a:latin typeface="Times New Roman" panose="02020603050405020304" pitchFamily="18" charset="0"/>
                <a:ea typeface="Times New Roman" panose="02020603050405020304" pitchFamily="18" charset="0"/>
                <a:cs typeface="B Zar" panose="00000400000000000000" pitchFamily="2" charset="-78"/>
              </a:rPr>
              <a:t> </a:t>
            </a:r>
            <a:r>
              <a:rPr lang="fa-IR" err="1">
                <a:latin typeface="Times New Roman" panose="02020603050405020304" pitchFamily="18" charset="0"/>
                <a:ea typeface="Times New Roman" panose="02020603050405020304" pitchFamily="18" charset="0"/>
                <a:cs typeface="B Zar" panose="00000400000000000000" pitchFamily="2" charset="-78"/>
              </a:rPr>
              <a:t>استرند</a:t>
            </a:r>
            <a:endParaRPr lang="en-US"/>
          </a:p>
        </p:txBody>
      </p:sp>
      <p:sp>
        <p:nvSpPr>
          <p:cNvPr id="9" name="Rectangle 8"/>
          <p:cNvSpPr/>
          <p:nvPr/>
        </p:nvSpPr>
        <p:spPr>
          <a:xfrm>
            <a:off x="2061171" y="3013742"/>
            <a:ext cx="1178528" cy="369332"/>
          </a:xfrm>
          <a:prstGeom prst="rect">
            <a:avLst/>
          </a:prstGeom>
        </p:spPr>
        <p:txBody>
          <a:bodyPr wrap="none">
            <a:spAutoFit/>
          </a:bodyPr>
          <a:lstStyle/>
          <a:p>
            <a:r>
              <a:rPr lang="fa-IR">
                <a:latin typeface="Times New Roman" panose="02020603050405020304" pitchFamily="18" charset="0"/>
                <a:ea typeface="Times New Roman" panose="02020603050405020304" pitchFamily="18" charset="0"/>
                <a:cs typeface="B Zar" panose="00000400000000000000" pitchFamily="2" charset="-78"/>
              </a:rPr>
              <a:t>نمونه  </a:t>
            </a:r>
            <a:r>
              <a:rPr lang="fa-IR" err="1">
                <a:latin typeface="Times New Roman" panose="02020603050405020304" pitchFamily="18" charset="0"/>
                <a:ea typeface="Times New Roman" panose="02020603050405020304" pitchFamily="18" charset="0"/>
                <a:cs typeface="B Zar" panose="00000400000000000000" pitchFamily="2" charset="-78"/>
              </a:rPr>
              <a:t>درپوش</a:t>
            </a:r>
            <a:r>
              <a:rPr lang="fa-IR">
                <a:latin typeface="Times New Roman" panose="02020603050405020304" pitchFamily="18" charset="0"/>
                <a:ea typeface="Times New Roman" panose="02020603050405020304" pitchFamily="18" charset="0"/>
                <a:cs typeface="B Zar" panose="00000400000000000000" pitchFamily="2" charset="-78"/>
              </a:rPr>
              <a:t> </a:t>
            </a:r>
            <a:endParaRPr lang="en-US"/>
          </a:p>
        </p:txBody>
      </p:sp>
      <p:sp>
        <p:nvSpPr>
          <p:cNvPr id="10" name="Rectangle 9"/>
          <p:cNvSpPr/>
          <p:nvPr/>
        </p:nvSpPr>
        <p:spPr>
          <a:xfrm>
            <a:off x="1634772" y="6367596"/>
            <a:ext cx="2031325" cy="369332"/>
          </a:xfrm>
          <a:prstGeom prst="rect">
            <a:avLst/>
          </a:prstGeom>
        </p:spPr>
        <p:txBody>
          <a:bodyPr wrap="none">
            <a:spAutoFit/>
          </a:bodyPr>
          <a:lstStyle/>
          <a:p>
            <a:r>
              <a:rPr lang="fa-IR">
                <a:latin typeface="Times New Roman" panose="02020603050405020304" pitchFamily="18" charset="0"/>
                <a:ea typeface="Times New Roman" panose="02020603050405020304" pitchFamily="18" charset="0"/>
                <a:cs typeface="B Zar" panose="00000400000000000000" pitchFamily="2" charset="-78"/>
              </a:rPr>
              <a:t>تمیز کاری و ملات </a:t>
            </a:r>
            <a:r>
              <a:rPr lang="fa-IR" err="1">
                <a:latin typeface="Times New Roman" panose="02020603050405020304" pitchFamily="18" charset="0"/>
                <a:ea typeface="Times New Roman" panose="02020603050405020304" pitchFamily="18" charset="0"/>
                <a:cs typeface="B Zar" panose="00000400000000000000" pitchFamily="2" charset="-78"/>
              </a:rPr>
              <a:t>گروت</a:t>
            </a:r>
            <a:r>
              <a:rPr lang="fa-IR">
                <a:latin typeface="Times New Roman" panose="02020603050405020304" pitchFamily="18" charset="0"/>
                <a:ea typeface="Times New Roman" panose="02020603050405020304" pitchFamily="18" charset="0"/>
                <a:cs typeface="B Zar" panose="00000400000000000000" pitchFamily="2" charset="-78"/>
              </a:rPr>
              <a:t> </a:t>
            </a:r>
            <a:endParaRPr lang="en-US"/>
          </a:p>
        </p:txBody>
      </p:sp>
      <p:sp>
        <p:nvSpPr>
          <p:cNvPr id="11" name="Rectangle 10"/>
          <p:cNvSpPr/>
          <p:nvPr/>
        </p:nvSpPr>
        <p:spPr>
          <a:xfrm>
            <a:off x="6700216" y="6382155"/>
            <a:ext cx="1449436" cy="369332"/>
          </a:xfrm>
          <a:prstGeom prst="rect">
            <a:avLst/>
          </a:prstGeom>
        </p:spPr>
        <p:txBody>
          <a:bodyPr wrap="none">
            <a:spAutoFit/>
          </a:bodyPr>
          <a:lstStyle/>
          <a:p>
            <a:r>
              <a:rPr lang="fa-IR">
                <a:latin typeface="Times New Roman" panose="02020603050405020304" pitchFamily="18" charset="0"/>
                <a:ea typeface="Times New Roman" panose="02020603050405020304" pitchFamily="18" charset="0"/>
                <a:cs typeface="B Zar" panose="00000400000000000000" pitchFamily="2" charset="-78"/>
              </a:rPr>
              <a:t>اتمام ملات </a:t>
            </a:r>
            <a:r>
              <a:rPr lang="fa-IR" err="1">
                <a:latin typeface="Times New Roman" panose="02020603050405020304" pitchFamily="18" charset="0"/>
                <a:ea typeface="Times New Roman" panose="02020603050405020304" pitchFamily="18" charset="0"/>
                <a:cs typeface="B Zar" panose="00000400000000000000" pitchFamily="2" charset="-78"/>
              </a:rPr>
              <a:t>گروت</a:t>
            </a:r>
            <a:endParaRPr lang="en-US"/>
          </a:p>
        </p:txBody>
      </p:sp>
    </p:spTree>
    <p:extLst>
      <p:ext uri="{BB962C8B-B14F-4D97-AF65-F5344CB8AC3E}">
        <p14:creationId xmlns:p14="http://schemas.microsoft.com/office/powerpoint/2010/main" val="8632197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142" y="401202"/>
            <a:ext cx="9404723" cy="1400530"/>
          </a:xfrm>
        </p:spPr>
        <p:txBody>
          <a:bodyPr/>
          <a:lstStyle/>
          <a:p>
            <a:pPr algn="r"/>
            <a:r>
              <a:rPr lang="fa-IR" sz="3200">
                <a:solidFill>
                  <a:srgbClr val="FFC000"/>
                </a:solidFill>
              </a:rPr>
              <a:t>تعمیر سقف های پس کشیده:</a:t>
            </a:r>
            <a:br>
              <a:rPr lang="en-US"/>
            </a:br>
            <a:endParaRPr lang="en-US"/>
          </a:p>
        </p:txBody>
      </p:sp>
      <p:sp>
        <p:nvSpPr>
          <p:cNvPr id="4" name="Rectangle 3"/>
          <p:cNvSpPr/>
          <p:nvPr/>
        </p:nvSpPr>
        <p:spPr>
          <a:xfrm>
            <a:off x="5052173" y="1278512"/>
            <a:ext cx="5333512" cy="523220"/>
          </a:xfrm>
          <a:prstGeom prst="rect">
            <a:avLst/>
          </a:prstGeom>
        </p:spPr>
        <p:txBody>
          <a:bodyPr wrap="none">
            <a:spAutoFit/>
          </a:bodyPr>
          <a:lstStyle/>
          <a:p>
            <a:pPr algn="r" rtl="1"/>
            <a:r>
              <a:rPr lang="fa-IR" sz="2800">
                <a:solidFill>
                  <a:srgbClr val="FF0000"/>
                </a:solidFill>
                <a:latin typeface="Times New Roman" panose="02020603050405020304" pitchFamily="18" charset="0"/>
                <a:ea typeface="Times New Roman" panose="02020603050405020304" pitchFamily="18" charset="0"/>
                <a:cs typeface="B Zar" panose="00000400000000000000" pitchFamily="2" charset="-78"/>
              </a:rPr>
              <a:t>دلایل مختلفی باعث خوردگی </a:t>
            </a:r>
            <a:r>
              <a:rPr lang="fa-IR" sz="2800" err="1">
                <a:solidFill>
                  <a:srgbClr val="FF0000"/>
                </a:solidFill>
                <a:latin typeface="Times New Roman" panose="02020603050405020304" pitchFamily="18" charset="0"/>
                <a:ea typeface="Times New Roman" panose="02020603050405020304" pitchFamily="18" charset="0"/>
                <a:cs typeface="B Zar" panose="00000400000000000000" pitchFamily="2" charset="-78"/>
              </a:rPr>
              <a:t>استرندها</a:t>
            </a:r>
            <a:r>
              <a:rPr lang="fa-IR" sz="2800">
                <a:solidFill>
                  <a:srgbClr val="FF0000"/>
                </a:solidFill>
                <a:latin typeface="Times New Roman" panose="02020603050405020304" pitchFamily="18" charset="0"/>
                <a:ea typeface="Times New Roman" panose="02020603050405020304" pitchFamily="18" charset="0"/>
                <a:cs typeface="B Zar" panose="00000400000000000000" pitchFamily="2" charset="-78"/>
              </a:rPr>
              <a:t> می شود </a:t>
            </a:r>
            <a:r>
              <a:rPr lang="fa-IR">
                <a:solidFill>
                  <a:srgbClr val="FF0000"/>
                </a:solidFill>
                <a:latin typeface="Times New Roman" panose="02020603050405020304" pitchFamily="18" charset="0"/>
                <a:ea typeface="Times New Roman" panose="02020603050405020304" pitchFamily="18" charset="0"/>
                <a:cs typeface="B Zar" panose="00000400000000000000" pitchFamily="2" charset="-78"/>
              </a:rPr>
              <a:t>:</a:t>
            </a:r>
            <a:endParaRPr lang="en-US">
              <a:solidFill>
                <a:srgbClr val="FF0000"/>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2284874" y="2368364"/>
            <a:ext cx="8100811" cy="3416320"/>
          </a:xfrm>
          <a:prstGeom prst="rect">
            <a:avLst/>
          </a:prstGeom>
        </p:spPr>
        <p:txBody>
          <a:bodyPr wrap="square">
            <a:spAutoFit/>
          </a:bodyPr>
          <a:lstStyle/>
          <a:p>
            <a:pPr algn="r" rtl="1"/>
            <a:r>
              <a:rPr lang="fa-IR" sz="2400">
                <a:latin typeface="Times New Roman" panose="02020603050405020304" pitchFamily="18" charset="0"/>
                <a:ea typeface="Times New Roman" panose="02020603050405020304" pitchFamily="18" charset="0"/>
                <a:cs typeface="B Zar" panose="00000400000000000000" pitchFamily="2" charset="-78"/>
              </a:rPr>
              <a:t>-</a:t>
            </a:r>
            <a:r>
              <a:rPr lang="fa-IR" sz="2400" err="1">
                <a:latin typeface="Times New Roman" panose="02020603050405020304" pitchFamily="18" charset="0"/>
                <a:ea typeface="Times New Roman" panose="02020603050405020304" pitchFamily="18" charset="0"/>
                <a:cs typeface="B Zar" panose="00000400000000000000" pitchFamily="2" charset="-78"/>
              </a:rPr>
              <a:t>گروت</a:t>
            </a:r>
            <a:r>
              <a:rPr lang="fa-IR" sz="2400">
                <a:latin typeface="Times New Roman" panose="02020603050405020304" pitchFamily="18" charset="0"/>
                <a:ea typeface="Times New Roman" panose="02020603050405020304" pitchFamily="18" charset="0"/>
                <a:cs typeface="B Zar" panose="00000400000000000000" pitchFamily="2" charset="-78"/>
              </a:rPr>
              <a:t> ریزی نادرست و یا ناقص در روش </a:t>
            </a:r>
            <a:r>
              <a:rPr lang="en-US" sz="2400">
                <a:latin typeface="Times New Roman" panose="02020603050405020304" pitchFamily="18" charset="0"/>
                <a:ea typeface="Times New Roman" panose="02020603050405020304" pitchFamily="18" charset="0"/>
                <a:cs typeface="B Zar" panose="00000400000000000000" pitchFamily="2" charset="-78"/>
              </a:rPr>
              <a:t>bonded</a:t>
            </a:r>
            <a:endParaRPr lang="fa-IR" sz="2400">
              <a:latin typeface="Times New Roman" panose="02020603050405020304" pitchFamily="18" charset="0"/>
              <a:ea typeface="Times New Roman" panose="02020603050405020304" pitchFamily="18" charset="0"/>
              <a:cs typeface="B Zar" panose="00000400000000000000" pitchFamily="2" charset="-78"/>
            </a:endParaRPr>
          </a:p>
          <a:p>
            <a:pPr algn="r" rtl="1"/>
            <a:endParaRPr lang="en-US" sz="2400">
              <a:latin typeface="Times New Roman" panose="02020603050405020304" pitchFamily="18" charset="0"/>
              <a:ea typeface="Times New Roman" panose="02020603050405020304" pitchFamily="18" charset="0"/>
            </a:endParaRPr>
          </a:p>
          <a:p>
            <a:pPr algn="r" rtl="1"/>
            <a:r>
              <a:rPr lang="fa-IR" sz="2400">
                <a:latin typeface="Times New Roman" panose="02020603050405020304" pitchFamily="18" charset="0"/>
                <a:ea typeface="Times New Roman" panose="02020603050405020304" pitchFamily="18" charset="0"/>
                <a:cs typeface="B Zar" panose="00000400000000000000" pitchFamily="2" charset="-78"/>
              </a:rPr>
              <a:t>-گریس </a:t>
            </a:r>
            <a:r>
              <a:rPr lang="fa-IR" sz="2400" err="1">
                <a:latin typeface="Times New Roman" panose="02020603050405020304" pitchFamily="18" charset="0"/>
                <a:ea typeface="Times New Roman" panose="02020603050405020304" pitchFamily="18" charset="0"/>
                <a:cs typeface="B Zar" panose="00000400000000000000" pitchFamily="2" charset="-78"/>
              </a:rPr>
              <a:t>نامرغوب</a:t>
            </a:r>
            <a:r>
              <a:rPr lang="fa-IR" sz="2400">
                <a:latin typeface="Times New Roman" panose="02020603050405020304" pitchFamily="18" charset="0"/>
                <a:ea typeface="Times New Roman" panose="02020603050405020304" pitchFamily="18" charset="0"/>
                <a:cs typeface="B Zar" panose="00000400000000000000" pitchFamily="2" charset="-78"/>
              </a:rPr>
              <a:t> و یا ناقص در روش </a:t>
            </a:r>
            <a:r>
              <a:rPr lang="en-US" sz="2400" err="1">
                <a:latin typeface="Times New Roman" panose="02020603050405020304" pitchFamily="18" charset="0"/>
                <a:ea typeface="Times New Roman" panose="02020603050405020304" pitchFamily="18" charset="0"/>
                <a:cs typeface="B Zar" panose="00000400000000000000" pitchFamily="2" charset="-78"/>
              </a:rPr>
              <a:t>unbonded</a:t>
            </a:r>
            <a:endParaRPr lang="fa-IR" sz="2400">
              <a:latin typeface="Times New Roman" panose="02020603050405020304" pitchFamily="18" charset="0"/>
              <a:ea typeface="Times New Roman" panose="02020603050405020304" pitchFamily="18" charset="0"/>
              <a:cs typeface="B Zar" panose="00000400000000000000" pitchFamily="2" charset="-78"/>
            </a:endParaRPr>
          </a:p>
          <a:p>
            <a:pPr algn="r" rtl="1"/>
            <a:endParaRPr lang="en-US" sz="2400">
              <a:latin typeface="Times New Roman" panose="02020603050405020304" pitchFamily="18" charset="0"/>
              <a:ea typeface="Times New Roman" panose="02020603050405020304" pitchFamily="18" charset="0"/>
            </a:endParaRPr>
          </a:p>
          <a:p>
            <a:pPr algn="r" rtl="1"/>
            <a:r>
              <a:rPr lang="fa-IR" sz="2400">
                <a:latin typeface="Times New Roman" panose="02020603050405020304" pitchFamily="18" charset="0"/>
                <a:ea typeface="Times New Roman" panose="02020603050405020304" pitchFamily="18" charset="0"/>
                <a:cs typeface="B Zar" panose="00000400000000000000" pitchFamily="2" charset="-78"/>
              </a:rPr>
              <a:t>-عدم محافظت از </a:t>
            </a:r>
            <a:r>
              <a:rPr lang="fa-IR" sz="2400" err="1">
                <a:latin typeface="Times New Roman" panose="02020603050405020304" pitchFamily="18" charset="0"/>
                <a:ea typeface="Times New Roman" panose="02020603050405020304" pitchFamily="18" charset="0"/>
                <a:cs typeface="B Zar" panose="00000400000000000000" pitchFamily="2" charset="-78"/>
              </a:rPr>
              <a:t>استرند</a:t>
            </a:r>
            <a:r>
              <a:rPr lang="fa-IR" sz="2400">
                <a:latin typeface="Times New Roman" panose="02020603050405020304" pitchFamily="18" charset="0"/>
                <a:ea typeface="Times New Roman" panose="02020603050405020304" pitchFamily="18" charset="0"/>
                <a:cs typeface="B Zar" panose="00000400000000000000" pitchFamily="2" charset="-78"/>
              </a:rPr>
              <a:t> در قسمت بیرون زدگی از </a:t>
            </a:r>
            <a:r>
              <a:rPr lang="fa-IR" sz="2400" err="1">
                <a:latin typeface="Times New Roman" panose="02020603050405020304" pitchFamily="18" charset="0"/>
                <a:ea typeface="Times New Roman" panose="02020603050405020304" pitchFamily="18" charset="0"/>
                <a:cs typeface="B Zar" panose="00000400000000000000" pitchFamily="2" charset="-78"/>
              </a:rPr>
              <a:t>انکورج</a:t>
            </a:r>
            <a:r>
              <a:rPr lang="fa-IR" sz="2400">
                <a:latin typeface="Times New Roman" panose="02020603050405020304" pitchFamily="18" charset="0"/>
                <a:ea typeface="Times New Roman" panose="02020603050405020304" pitchFamily="18" charset="0"/>
                <a:cs typeface="B Zar" panose="00000400000000000000" pitchFamily="2" charset="-78"/>
              </a:rPr>
              <a:t> یا با </a:t>
            </a:r>
            <a:r>
              <a:rPr lang="fa-IR" sz="2400" err="1">
                <a:latin typeface="Times New Roman" panose="02020603050405020304" pitchFamily="18" charset="0"/>
                <a:ea typeface="Times New Roman" panose="02020603050405020304" pitchFamily="18" charset="0"/>
                <a:cs typeface="B Zar" panose="00000400000000000000" pitchFamily="2" charset="-78"/>
              </a:rPr>
              <a:t>گروت</a:t>
            </a:r>
            <a:r>
              <a:rPr lang="fa-IR" sz="2400">
                <a:latin typeface="Times New Roman" panose="02020603050405020304" pitchFamily="18" charset="0"/>
                <a:ea typeface="Times New Roman" panose="02020603050405020304" pitchFamily="18" charset="0"/>
                <a:cs typeface="B Zar" panose="00000400000000000000" pitchFamily="2" charset="-78"/>
              </a:rPr>
              <a:t> یا با گریس</a:t>
            </a:r>
          </a:p>
          <a:p>
            <a:pPr algn="r" rtl="1"/>
            <a:endParaRPr lang="en-US" sz="2400">
              <a:latin typeface="Times New Roman" panose="02020603050405020304" pitchFamily="18" charset="0"/>
              <a:ea typeface="Times New Roman" panose="02020603050405020304" pitchFamily="18" charset="0"/>
            </a:endParaRPr>
          </a:p>
          <a:p>
            <a:pPr algn="r" rtl="1"/>
            <a:r>
              <a:rPr lang="fa-IR" sz="2400">
                <a:latin typeface="Times New Roman" panose="02020603050405020304" pitchFamily="18" charset="0"/>
                <a:ea typeface="Times New Roman" panose="02020603050405020304" pitchFamily="18" charset="0"/>
                <a:cs typeface="B Zar" panose="00000400000000000000" pitchFamily="2" charset="-78"/>
              </a:rPr>
              <a:t>-کاهش </a:t>
            </a:r>
            <a:r>
              <a:rPr lang="fa-IR" sz="2400" err="1">
                <a:latin typeface="Times New Roman" panose="02020603050405020304" pitchFamily="18" charset="0"/>
                <a:ea typeface="Times New Roman" panose="02020603050405020304" pitchFamily="18" charset="0"/>
                <a:cs typeface="B Zar" panose="00000400000000000000" pitchFamily="2" charset="-78"/>
              </a:rPr>
              <a:t>کاور</a:t>
            </a:r>
            <a:r>
              <a:rPr lang="fa-IR" sz="2400">
                <a:latin typeface="Times New Roman" panose="02020603050405020304" pitchFamily="18" charset="0"/>
                <a:ea typeface="Times New Roman" panose="02020603050405020304" pitchFamily="18" charset="0"/>
                <a:cs typeface="B Zar" panose="00000400000000000000" pitchFamily="2" charset="-78"/>
              </a:rPr>
              <a:t> بتن روی </a:t>
            </a:r>
            <a:r>
              <a:rPr lang="fa-IR" sz="2400" err="1">
                <a:latin typeface="Times New Roman" panose="02020603050405020304" pitchFamily="18" charset="0"/>
                <a:ea typeface="Times New Roman" panose="02020603050405020304" pitchFamily="18" charset="0"/>
                <a:cs typeface="B Zar" panose="00000400000000000000" pitchFamily="2" charset="-78"/>
              </a:rPr>
              <a:t>استرند</a:t>
            </a:r>
            <a:endParaRPr lang="fa-IR" sz="2400">
              <a:latin typeface="Times New Roman" panose="02020603050405020304" pitchFamily="18" charset="0"/>
              <a:ea typeface="Times New Roman" panose="02020603050405020304" pitchFamily="18" charset="0"/>
              <a:cs typeface="B Zar" panose="00000400000000000000" pitchFamily="2" charset="-78"/>
            </a:endParaRPr>
          </a:p>
          <a:p>
            <a:pPr algn="r" rtl="1"/>
            <a:endParaRPr lang="en-US" sz="2400">
              <a:latin typeface="Times New Roman" panose="02020603050405020304" pitchFamily="18" charset="0"/>
              <a:ea typeface="Times New Roman" panose="02020603050405020304" pitchFamily="18" charset="0"/>
            </a:endParaRPr>
          </a:p>
          <a:p>
            <a:pPr algn="r" rtl="1"/>
            <a:r>
              <a:rPr lang="fa-IR" sz="2400">
                <a:latin typeface="Times New Roman" panose="02020603050405020304" pitchFamily="18" charset="0"/>
                <a:ea typeface="Times New Roman" panose="02020603050405020304" pitchFamily="18" charset="0"/>
                <a:cs typeface="B Zar" panose="00000400000000000000" pitchFamily="2" charset="-78"/>
              </a:rPr>
              <a:t>-در معرض عوامل </a:t>
            </a:r>
            <a:r>
              <a:rPr lang="fa-IR" sz="2400" err="1">
                <a:latin typeface="Times New Roman" panose="02020603050405020304" pitchFamily="18" charset="0"/>
                <a:ea typeface="Times New Roman" panose="02020603050405020304" pitchFamily="18" charset="0"/>
                <a:cs typeface="B Zar" panose="00000400000000000000" pitchFamily="2" charset="-78"/>
              </a:rPr>
              <a:t>خورنده</a:t>
            </a:r>
            <a:r>
              <a:rPr lang="fa-IR" sz="2400">
                <a:latin typeface="Times New Roman" panose="02020603050405020304" pitchFamily="18" charset="0"/>
                <a:ea typeface="Times New Roman" panose="02020603050405020304" pitchFamily="18" charset="0"/>
                <a:cs typeface="B Zar" panose="00000400000000000000" pitchFamily="2" charset="-78"/>
              </a:rPr>
              <a:t> بدون محافظت از </a:t>
            </a:r>
            <a:r>
              <a:rPr lang="fa-IR" sz="2400" err="1">
                <a:latin typeface="Times New Roman" panose="02020603050405020304" pitchFamily="18" charset="0"/>
                <a:ea typeface="Times New Roman" panose="02020603050405020304" pitchFamily="18" charset="0"/>
                <a:cs typeface="B Zar" panose="00000400000000000000" pitchFamily="2" charset="-78"/>
              </a:rPr>
              <a:t>استرند</a:t>
            </a:r>
            <a:endParaRPr lang="en-US" sz="2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006968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183" y="128789"/>
            <a:ext cx="6785370" cy="388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93183" y="4066344"/>
            <a:ext cx="2087430" cy="369332"/>
          </a:xfrm>
          <a:prstGeom prst="rect">
            <a:avLst/>
          </a:prstGeom>
        </p:spPr>
        <p:txBody>
          <a:bodyPr wrap="none">
            <a:spAutoFit/>
          </a:bodyPr>
          <a:lstStyle/>
          <a:p>
            <a:pPr algn="r" rtl="1"/>
            <a:r>
              <a:rPr lang="fa-IR" err="1">
                <a:latin typeface="Times New Roman" panose="02020603050405020304" pitchFamily="18" charset="0"/>
                <a:ea typeface="Times New Roman" panose="02020603050405020304" pitchFamily="18" charset="0"/>
                <a:cs typeface="B Zar" panose="00000400000000000000" pitchFamily="2" charset="-78"/>
              </a:rPr>
              <a:t>تاندون</a:t>
            </a:r>
            <a:r>
              <a:rPr lang="fa-IR">
                <a:latin typeface="Times New Roman" panose="02020603050405020304" pitchFamily="18" charset="0"/>
                <a:ea typeface="Times New Roman" panose="02020603050405020304" pitchFamily="18" charset="0"/>
                <a:cs typeface="B Zar" panose="00000400000000000000" pitchFamily="2" charset="-78"/>
              </a:rPr>
              <a:t> دچار خوردگی شده </a:t>
            </a:r>
            <a:endParaRPr lang="en-US" sz="2800">
              <a:effectLst/>
              <a:latin typeface="Times New Roman" panose="02020603050405020304" pitchFamily="18" charset="0"/>
              <a:ea typeface="Times New Roman" panose="02020603050405020304" pitchFamily="18" charset="0"/>
            </a:endParaRPr>
          </a:p>
        </p:txBody>
      </p:sp>
      <p:pic>
        <p:nvPicPr>
          <p:cNvPr id="419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5639" y="1678233"/>
            <a:ext cx="4435475"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7397456" y="4018208"/>
            <a:ext cx="3785011" cy="369332"/>
          </a:xfrm>
          <a:prstGeom prst="rect">
            <a:avLst/>
          </a:prstGeom>
        </p:spPr>
        <p:txBody>
          <a:bodyPr wrap="none">
            <a:spAutoFit/>
          </a:bodyPr>
          <a:lstStyle/>
          <a:p>
            <a:pPr algn="r" rtl="1"/>
            <a:r>
              <a:rPr lang="fa-IR">
                <a:latin typeface="Times New Roman" panose="02020603050405020304" pitchFamily="18" charset="0"/>
                <a:ea typeface="Times New Roman" panose="02020603050405020304" pitchFamily="18" charset="0"/>
                <a:cs typeface="B Zar" panose="00000400000000000000" pitchFamily="2" charset="-78"/>
              </a:rPr>
              <a:t>یکی از </a:t>
            </a:r>
            <a:r>
              <a:rPr lang="fa-IR" err="1">
                <a:latin typeface="Times New Roman" panose="02020603050405020304" pitchFamily="18" charset="0"/>
                <a:ea typeface="Times New Roman" panose="02020603050405020304" pitchFamily="18" charset="0"/>
                <a:cs typeface="B Zar" panose="00000400000000000000" pitchFamily="2" charset="-78"/>
              </a:rPr>
              <a:t>تاندون</a:t>
            </a:r>
            <a:r>
              <a:rPr lang="fa-IR">
                <a:latin typeface="Times New Roman" panose="02020603050405020304" pitchFamily="18" charset="0"/>
                <a:ea typeface="Times New Roman" panose="02020603050405020304" pitchFamily="18" charset="0"/>
                <a:cs typeface="B Zar" panose="00000400000000000000" pitchFamily="2" charset="-78"/>
              </a:rPr>
              <a:t> ها دچار خوردگی شده و دیگری سالم</a:t>
            </a:r>
            <a:endParaRPr lang="en-US" sz="2800">
              <a:effectLst/>
              <a:latin typeface="Times New Roman" panose="02020603050405020304" pitchFamily="18" charset="0"/>
              <a:ea typeface="Times New Roman" panose="02020603050405020304" pitchFamily="18" charset="0"/>
            </a:endParaRPr>
          </a:p>
        </p:txBody>
      </p:sp>
      <p:sp>
        <p:nvSpPr>
          <p:cNvPr id="6" name="Rectangle 5"/>
          <p:cNvSpPr>
            <a:spLocks noChangeArrowheads="1"/>
          </p:cNvSpPr>
          <p:nvPr/>
        </p:nvSpPr>
        <p:spPr bwMode="auto">
          <a:xfrm>
            <a:off x="489397" y="4675030"/>
            <a:ext cx="1426358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419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7880" y="4387540"/>
            <a:ext cx="3142445" cy="228294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651251" y="5373436"/>
            <a:ext cx="1943160" cy="369332"/>
          </a:xfrm>
          <a:prstGeom prst="rect">
            <a:avLst/>
          </a:prstGeom>
        </p:spPr>
        <p:txBody>
          <a:bodyPr wrap="none">
            <a:spAutoFit/>
          </a:bodyPr>
          <a:lstStyle/>
          <a:p>
            <a:pPr algn="r" rtl="1"/>
            <a:r>
              <a:rPr lang="fa-IR">
                <a:latin typeface="Times New Roman" panose="02020603050405020304" pitchFamily="18" charset="0"/>
                <a:ea typeface="Times New Roman" panose="02020603050405020304" pitchFamily="18" charset="0"/>
                <a:cs typeface="B Zar" panose="00000400000000000000" pitchFamily="2" charset="-78"/>
              </a:rPr>
              <a:t>شکستگی </a:t>
            </a:r>
            <a:r>
              <a:rPr lang="fa-IR" err="1">
                <a:latin typeface="Times New Roman" panose="02020603050405020304" pitchFamily="18" charset="0"/>
                <a:ea typeface="Times New Roman" panose="02020603050405020304" pitchFamily="18" charset="0"/>
                <a:cs typeface="B Zar" panose="00000400000000000000" pitchFamily="2" charset="-78"/>
              </a:rPr>
              <a:t>گوه</a:t>
            </a:r>
            <a:r>
              <a:rPr lang="fa-IR">
                <a:latin typeface="Times New Roman" panose="02020603050405020304" pitchFamily="18" charset="0"/>
                <a:ea typeface="Times New Roman" panose="02020603050405020304" pitchFamily="18" charset="0"/>
                <a:cs typeface="B Zar" panose="00000400000000000000" pitchFamily="2" charset="-78"/>
              </a:rPr>
              <a:t> و </a:t>
            </a:r>
            <a:r>
              <a:rPr lang="fa-IR" err="1">
                <a:latin typeface="Times New Roman" panose="02020603050405020304" pitchFamily="18" charset="0"/>
                <a:ea typeface="Times New Roman" panose="02020603050405020304" pitchFamily="18" charset="0"/>
                <a:cs typeface="B Zar" panose="00000400000000000000" pitchFamily="2" charset="-78"/>
              </a:rPr>
              <a:t>انکورج</a:t>
            </a:r>
            <a:r>
              <a:rPr lang="fa-IR">
                <a:latin typeface="Times New Roman" panose="02020603050405020304" pitchFamily="18" charset="0"/>
                <a:ea typeface="Times New Roman" panose="02020603050405020304" pitchFamily="18" charset="0"/>
                <a:cs typeface="B Zar" panose="00000400000000000000" pitchFamily="2" charset="-78"/>
              </a:rPr>
              <a:t> :</a:t>
            </a:r>
            <a:endParaRPr lang="en-US" sz="2800">
              <a:effectLst/>
              <a:latin typeface="Times New Roman" panose="02020603050405020304" pitchFamily="18" charset="0"/>
              <a:ea typeface="Times New Roman" panose="02020603050405020304" pitchFamily="18" charset="0"/>
            </a:endParaRPr>
          </a:p>
        </p:txBody>
      </p:sp>
      <p:sp>
        <p:nvSpPr>
          <p:cNvPr id="8" name="Rectangle 7"/>
          <p:cNvSpPr/>
          <p:nvPr/>
        </p:nvSpPr>
        <p:spPr>
          <a:xfrm>
            <a:off x="5816867" y="5804185"/>
            <a:ext cx="2777544" cy="923330"/>
          </a:xfrm>
          <a:prstGeom prst="rect">
            <a:avLst/>
          </a:prstGeom>
        </p:spPr>
        <p:txBody>
          <a:bodyPr wrap="square">
            <a:spAutoFit/>
          </a:bodyPr>
          <a:lstStyle/>
          <a:p>
            <a:pPr algn="r" rtl="1"/>
            <a:r>
              <a:rPr lang="fa-IR">
                <a:latin typeface="Times New Roman" panose="02020603050405020304" pitchFamily="18" charset="0"/>
                <a:ea typeface="Times New Roman" panose="02020603050405020304" pitchFamily="18" charset="0"/>
                <a:cs typeface="B Zar" panose="00000400000000000000" pitchFamily="2" charset="-78"/>
              </a:rPr>
              <a:t>می تواند </a:t>
            </a:r>
            <a:r>
              <a:rPr lang="fa-IR" err="1">
                <a:latin typeface="Times New Roman" panose="02020603050405020304" pitchFamily="18" charset="0"/>
                <a:ea typeface="Times New Roman" panose="02020603050405020304" pitchFamily="18" charset="0"/>
                <a:cs typeface="B Zar" panose="00000400000000000000" pitchFamily="2" charset="-78"/>
              </a:rPr>
              <a:t>بدلیل</a:t>
            </a:r>
            <a:r>
              <a:rPr lang="fa-IR">
                <a:latin typeface="Times New Roman" panose="02020603050405020304" pitchFamily="18" charset="0"/>
                <a:ea typeface="Times New Roman" panose="02020603050405020304" pitchFamily="18" charset="0"/>
                <a:cs typeface="B Zar" panose="00000400000000000000" pitchFamily="2" charset="-78"/>
              </a:rPr>
              <a:t> کیفیت </a:t>
            </a:r>
            <a:r>
              <a:rPr lang="fa-IR" err="1">
                <a:latin typeface="Times New Roman" panose="02020603050405020304" pitchFamily="18" charset="0"/>
                <a:ea typeface="Times New Roman" panose="02020603050405020304" pitchFamily="18" charset="0"/>
                <a:cs typeface="B Zar" panose="00000400000000000000" pitchFamily="2" charset="-78"/>
              </a:rPr>
              <a:t>نامرغوب</a:t>
            </a:r>
            <a:r>
              <a:rPr lang="fa-IR">
                <a:latin typeface="Times New Roman" panose="02020603050405020304" pitchFamily="18" charset="0"/>
                <a:ea typeface="Times New Roman" panose="02020603050405020304" pitchFamily="18" charset="0"/>
                <a:cs typeface="B Zar" panose="00000400000000000000" pitchFamily="2" charset="-78"/>
              </a:rPr>
              <a:t>، فشار بیش از حد، قرار گیری نامناسب </a:t>
            </a:r>
            <a:r>
              <a:rPr lang="fa-IR" err="1">
                <a:latin typeface="Times New Roman" panose="02020603050405020304" pitchFamily="18" charset="0"/>
                <a:ea typeface="Times New Roman" panose="02020603050405020304" pitchFamily="18" charset="0"/>
                <a:cs typeface="B Zar" panose="00000400000000000000" pitchFamily="2" charset="-78"/>
              </a:rPr>
              <a:t>گوه</a:t>
            </a:r>
            <a:r>
              <a:rPr lang="fa-IR">
                <a:latin typeface="Times New Roman" panose="02020603050405020304" pitchFamily="18" charset="0"/>
                <a:ea typeface="Times New Roman" panose="02020603050405020304" pitchFamily="18" charset="0"/>
                <a:cs typeface="B Zar" panose="00000400000000000000" pitchFamily="2" charset="-78"/>
              </a:rPr>
              <a:t> و یا جک و یا </a:t>
            </a:r>
            <a:r>
              <a:rPr lang="fa-IR" err="1">
                <a:latin typeface="Times New Roman" panose="02020603050405020304" pitchFamily="18" charset="0"/>
                <a:ea typeface="Times New Roman" panose="02020603050405020304" pitchFamily="18" charset="0"/>
                <a:cs typeface="B Zar" panose="00000400000000000000" pitchFamily="2" charset="-78"/>
              </a:rPr>
              <a:t>نکورج</a:t>
            </a:r>
            <a:r>
              <a:rPr lang="fa-IR">
                <a:latin typeface="Times New Roman" panose="02020603050405020304" pitchFamily="18" charset="0"/>
                <a:ea typeface="Times New Roman" panose="02020603050405020304" pitchFamily="18" charset="0"/>
                <a:cs typeface="B Zar" panose="00000400000000000000" pitchFamily="2" charset="-78"/>
              </a:rPr>
              <a:t> باشد</a:t>
            </a:r>
            <a:endParaRPr lang="en-US"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854157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4863" y="1305532"/>
            <a:ext cx="5989457" cy="412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833317" y="5845719"/>
            <a:ext cx="4392548" cy="369332"/>
          </a:xfrm>
          <a:prstGeom prst="rect">
            <a:avLst/>
          </a:prstGeom>
        </p:spPr>
        <p:txBody>
          <a:bodyPr wrap="none">
            <a:spAutoFit/>
          </a:bodyPr>
          <a:lstStyle/>
          <a:p>
            <a:pPr algn="r" rtl="1"/>
            <a:r>
              <a:rPr lang="fa-IR">
                <a:latin typeface="Times New Roman" panose="02020603050405020304" pitchFamily="18" charset="0"/>
                <a:ea typeface="Times New Roman" panose="02020603050405020304" pitchFamily="18" charset="0"/>
                <a:cs typeface="B Zar" panose="00000400000000000000" pitchFamily="2" charset="-78"/>
              </a:rPr>
              <a:t>خوردگی </a:t>
            </a:r>
            <a:r>
              <a:rPr lang="fa-IR" err="1">
                <a:latin typeface="Times New Roman" panose="02020603050405020304" pitchFamily="18" charset="0"/>
                <a:ea typeface="Times New Roman" panose="02020603050405020304" pitchFamily="18" charset="0"/>
                <a:cs typeface="B Zar" panose="00000400000000000000" pitchFamily="2" charset="-78"/>
              </a:rPr>
              <a:t>استرند</a:t>
            </a:r>
            <a:r>
              <a:rPr lang="fa-IR">
                <a:latin typeface="Times New Roman" panose="02020603050405020304" pitchFamily="18" charset="0"/>
                <a:ea typeface="Times New Roman" panose="02020603050405020304" pitchFamily="18" charset="0"/>
                <a:cs typeface="B Zar" panose="00000400000000000000" pitchFamily="2" charset="-78"/>
              </a:rPr>
              <a:t> و </a:t>
            </a:r>
            <a:r>
              <a:rPr lang="fa-IR" err="1">
                <a:latin typeface="Times New Roman" panose="02020603050405020304" pitchFamily="18" charset="0"/>
                <a:ea typeface="Times New Roman" panose="02020603050405020304" pitchFamily="18" charset="0"/>
                <a:cs typeface="B Zar" panose="00000400000000000000" pitchFamily="2" charset="-78"/>
              </a:rPr>
              <a:t>انکورج</a:t>
            </a:r>
            <a:r>
              <a:rPr lang="fa-IR">
                <a:latin typeface="Times New Roman" panose="02020603050405020304" pitchFamily="18" charset="0"/>
                <a:ea typeface="Times New Roman" panose="02020603050405020304" pitchFamily="18" charset="0"/>
                <a:cs typeface="B Zar" panose="00000400000000000000" pitchFamily="2" charset="-78"/>
              </a:rPr>
              <a:t> و </a:t>
            </a:r>
            <a:r>
              <a:rPr lang="fa-IR" err="1">
                <a:latin typeface="Times New Roman" panose="02020603050405020304" pitchFamily="18" charset="0"/>
                <a:ea typeface="Times New Roman" panose="02020603050405020304" pitchFamily="18" charset="0"/>
                <a:cs typeface="B Zar" panose="00000400000000000000" pitchFamily="2" charset="-78"/>
              </a:rPr>
              <a:t>گوه</a:t>
            </a:r>
            <a:r>
              <a:rPr lang="fa-IR">
                <a:latin typeface="Times New Roman" panose="02020603050405020304" pitchFamily="18" charset="0"/>
                <a:ea typeface="Times New Roman" panose="02020603050405020304" pitchFamily="18" charset="0"/>
                <a:cs typeface="B Zar" panose="00000400000000000000" pitchFamily="2" charset="-78"/>
              </a:rPr>
              <a:t> بدون پوشش در معرض هوا </a:t>
            </a:r>
            <a:endParaRPr lang="en-US" sz="2800">
              <a:effectLst/>
              <a:latin typeface="Times New Roman" panose="02020603050405020304" pitchFamily="18" charset="0"/>
              <a:ea typeface="Times New Roman" panose="02020603050405020304" pitchFamily="18" charset="0"/>
            </a:endParaRPr>
          </a:p>
        </p:txBody>
      </p:sp>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765" y="256169"/>
            <a:ext cx="5537170" cy="309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765" y="3924873"/>
            <a:ext cx="5552838" cy="2299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182507" y="6224213"/>
            <a:ext cx="3392274" cy="369332"/>
          </a:xfrm>
          <a:prstGeom prst="rect">
            <a:avLst/>
          </a:prstGeom>
        </p:spPr>
        <p:txBody>
          <a:bodyPr wrap="none">
            <a:spAutoFit/>
          </a:bodyPr>
          <a:lstStyle/>
          <a:p>
            <a:pPr algn="r" rtl="1"/>
            <a:r>
              <a:rPr lang="fa-IR" err="1">
                <a:latin typeface="Times New Roman" panose="02020603050405020304" pitchFamily="18" charset="0"/>
                <a:ea typeface="Times New Roman" panose="02020603050405020304" pitchFamily="18" charset="0"/>
                <a:cs typeface="B Zar" panose="00000400000000000000" pitchFamily="2" charset="-78"/>
              </a:rPr>
              <a:t>استرند</a:t>
            </a:r>
            <a:r>
              <a:rPr lang="fa-IR">
                <a:latin typeface="Times New Roman" panose="02020603050405020304" pitchFamily="18" charset="0"/>
                <a:ea typeface="Times New Roman" panose="02020603050405020304" pitchFamily="18" charset="0"/>
                <a:cs typeface="B Zar" panose="00000400000000000000" pitchFamily="2" charset="-78"/>
              </a:rPr>
              <a:t> و </a:t>
            </a:r>
            <a:r>
              <a:rPr lang="fa-IR" err="1">
                <a:latin typeface="Times New Roman" panose="02020603050405020304" pitchFamily="18" charset="0"/>
                <a:ea typeface="Times New Roman" panose="02020603050405020304" pitchFamily="18" charset="0"/>
                <a:cs typeface="B Zar" panose="00000400000000000000" pitchFamily="2" charset="-78"/>
              </a:rPr>
              <a:t>انکورج</a:t>
            </a:r>
            <a:r>
              <a:rPr lang="fa-IR">
                <a:latin typeface="Times New Roman" panose="02020603050405020304" pitchFamily="18" charset="0"/>
                <a:ea typeface="Times New Roman" panose="02020603050405020304" pitchFamily="18" charset="0"/>
                <a:cs typeface="B Zar" panose="00000400000000000000" pitchFamily="2" charset="-78"/>
              </a:rPr>
              <a:t> بدون پوشش در معرض کلرید</a:t>
            </a:r>
            <a:endParaRPr lang="en-US" sz="2800">
              <a:effectLst/>
              <a:latin typeface="Times New Roman" panose="02020603050405020304" pitchFamily="18" charset="0"/>
              <a:ea typeface="Times New Roman" panose="02020603050405020304" pitchFamily="18" charset="0"/>
            </a:endParaRPr>
          </a:p>
        </p:txBody>
      </p:sp>
      <p:sp>
        <p:nvSpPr>
          <p:cNvPr id="6" name="Rectangle 5"/>
          <p:cNvSpPr/>
          <p:nvPr/>
        </p:nvSpPr>
        <p:spPr>
          <a:xfrm>
            <a:off x="667754" y="3370875"/>
            <a:ext cx="5008102" cy="369332"/>
          </a:xfrm>
          <a:prstGeom prst="rect">
            <a:avLst/>
          </a:prstGeom>
        </p:spPr>
        <p:txBody>
          <a:bodyPr wrap="none">
            <a:spAutoFit/>
          </a:bodyPr>
          <a:lstStyle/>
          <a:p>
            <a:pPr algn="r" rtl="1"/>
            <a:r>
              <a:rPr lang="fa-IR">
                <a:latin typeface="Times New Roman" panose="02020603050405020304" pitchFamily="18" charset="0"/>
                <a:ea typeface="Times New Roman" panose="02020603050405020304" pitchFamily="18" charset="0"/>
                <a:cs typeface="B Zar" panose="00000400000000000000" pitchFamily="2" charset="-78"/>
              </a:rPr>
              <a:t>خوردگی </a:t>
            </a:r>
            <a:r>
              <a:rPr lang="fa-IR" err="1">
                <a:latin typeface="Times New Roman" panose="02020603050405020304" pitchFamily="18" charset="0"/>
                <a:ea typeface="Times New Roman" panose="02020603050405020304" pitchFamily="18" charset="0"/>
                <a:cs typeface="B Zar" panose="00000400000000000000" pitchFamily="2" charset="-78"/>
              </a:rPr>
              <a:t>استرند</a:t>
            </a:r>
            <a:r>
              <a:rPr lang="fa-IR">
                <a:latin typeface="Times New Roman" panose="02020603050405020304" pitchFamily="18" charset="0"/>
                <a:ea typeface="Times New Roman" panose="02020603050405020304" pitchFamily="18" charset="0"/>
                <a:cs typeface="B Zar" panose="00000400000000000000" pitchFamily="2" charset="-78"/>
              </a:rPr>
              <a:t> و </a:t>
            </a:r>
            <a:r>
              <a:rPr lang="fa-IR" err="1">
                <a:latin typeface="Times New Roman" panose="02020603050405020304" pitchFamily="18" charset="0"/>
                <a:ea typeface="Times New Roman" panose="02020603050405020304" pitchFamily="18" charset="0"/>
                <a:cs typeface="B Zar" panose="00000400000000000000" pitchFamily="2" charset="-78"/>
              </a:rPr>
              <a:t>انکورج</a:t>
            </a:r>
            <a:r>
              <a:rPr lang="fa-IR">
                <a:latin typeface="Times New Roman" panose="02020603050405020304" pitchFamily="18" charset="0"/>
                <a:ea typeface="Times New Roman" panose="02020603050405020304" pitchFamily="18" charset="0"/>
                <a:cs typeface="B Zar" panose="00000400000000000000" pitchFamily="2" charset="-78"/>
              </a:rPr>
              <a:t> و </a:t>
            </a:r>
            <a:r>
              <a:rPr lang="fa-IR" err="1">
                <a:latin typeface="Times New Roman" panose="02020603050405020304" pitchFamily="18" charset="0"/>
                <a:ea typeface="Times New Roman" panose="02020603050405020304" pitchFamily="18" charset="0"/>
                <a:cs typeface="B Zar" panose="00000400000000000000" pitchFamily="2" charset="-78"/>
              </a:rPr>
              <a:t>گوه</a:t>
            </a:r>
            <a:r>
              <a:rPr lang="fa-IR">
                <a:latin typeface="Times New Roman" panose="02020603050405020304" pitchFamily="18" charset="0"/>
                <a:ea typeface="Times New Roman" panose="02020603050405020304" pitchFamily="18" charset="0"/>
                <a:cs typeface="B Zar" panose="00000400000000000000" pitchFamily="2" charset="-78"/>
              </a:rPr>
              <a:t>  بدون محافظت در معرض هوای آزاد</a:t>
            </a:r>
            <a:endParaRPr lang="en-US"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220960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673" y="352493"/>
            <a:ext cx="9146215" cy="519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870374" y="5807229"/>
            <a:ext cx="4267514" cy="369332"/>
          </a:xfrm>
          <a:prstGeom prst="rect">
            <a:avLst/>
          </a:prstGeom>
        </p:spPr>
        <p:txBody>
          <a:bodyPr wrap="none">
            <a:spAutoFit/>
          </a:bodyPr>
          <a:lstStyle/>
          <a:p>
            <a:pPr algn="r" rtl="1"/>
            <a:r>
              <a:rPr lang="fa-IR">
                <a:latin typeface="Times New Roman" panose="02020603050405020304" pitchFamily="18" charset="0"/>
                <a:ea typeface="Times New Roman" panose="02020603050405020304" pitchFamily="18" charset="0"/>
                <a:cs typeface="B Zar" panose="00000400000000000000" pitchFamily="2" charset="-78"/>
              </a:rPr>
              <a:t>تعویض </a:t>
            </a:r>
            <a:r>
              <a:rPr lang="fa-IR" err="1">
                <a:latin typeface="Times New Roman" panose="02020603050405020304" pitchFamily="18" charset="0"/>
                <a:ea typeface="Times New Roman" panose="02020603050405020304" pitchFamily="18" charset="0"/>
                <a:cs typeface="B Zar" panose="00000400000000000000" pitchFamily="2" charset="-78"/>
              </a:rPr>
              <a:t>استرند</a:t>
            </a:r>
            <a:r>
              <a:rPr lang="fa-IR">
                <a:latin typeface="Times New Roman" panose="02020603050405020304" pitchFamily="18" charset="0"/>
                <a:ea typeface="Times New Roman" panose="02020603050405020304" pitchFamily="18" charset="0"/>
                <a:cs typeface="B Zar" panose="00000400000000000000" pitchFamily="2" charset="-78"/>
              </a:rPr>
              <a:t> در قسمت </a:t>
            </a:r>
            <a:r>
              <a:rPr lang="fa-IR" err="1">
                <a:latin typeface="Times New Roman" panose="02020603050405020304" pitchFamily="18" charset="0"/>
                <a:ea typeface="Times New Roman" panose="02020603050405020304" pitchFamily="18" charset="0"/>
                <a:cs typeface="B Zar" panose="00000400000000000000" pitchFamily="2" charset="-78"/>
              </a:rPr>
              <a:t>هایی</a:t>
            </a:r>
            <a:r>
              <a:rPr lang="fa-IR">
                <a:latin typeface="Times New Roman" panose="02020603050405020304" pitchFamily="18" charset="0"/>
                <a:ea typeface="Times New Roman" panose="02020603050405020304" pitchFamily="18" charset="0"/>
                <a:cs typeface="B Zar" panose="00000400000000000000" pitchFamily="2" charset="-78"/>
              </a:rPr>
              <a:t> که دچار خوردگی شده است</a:t>
            </a:r>
            <a:endParaRPr lang="en-US"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725314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585" y="453935"/>
            <a:ext cx="9579394" cy="531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913099" y="5910261"/>
            <a:ext cx="2327880" cy="369332"/>
          </a:xfrm>
          <a:prstGeom prst="rect">
            <a:avLst/>
          </a:prstGeom>
        </p:spPr>
        <p:txBody>
          <a:bodyPr wrap="none">
            <a:spAutoFit/>
          </a:bodyPr>
          <a:lstStyle/>
          <a:p>
            <a:pPr algn="r" rtl="1"/>
            <a:r>
              <a:rPr lang="fa-IR">
                <a:latin typeface="Times New Roman" panose="02020603050405020304" pitchFamily="18" charset="0"/>
                <a:ea typeface="Times New Roman" panose="02020603050405020304" pitchFamily="18" charset="0"/>
                <a:cs typeface="B Zar" panose="00000400000000000000" pitchFamily="2" charset="-78"/>
              </a:rPr>
              <a:t>تحت تنش پس کشیدگی مجدد</a:t>
            </a:r>
            <a:endParaRPr lang="en-US"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556031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8188" y="238170"/>
            <a:ext cx="7569603" cy="5846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673659" y="6219354"/>
            <a:ext cx="5024132" cy="369332"/>
          </a:xfrm>
          <a:prstGeom prst="rect">
            <a:avLst/>
          </a:prstGeom>
        </p:spPr>
        <p:txBody>
          <a:bodyPr wrap="none">
            <a:spAutoFit/>
          </a:bodyPr>
          <a:lstStyle/>
          <a:p>
            <a:pPr algn="r" rtl="1"/>
            <a:r>
              <a:rPr lang="fa-IR">
                <a:latin typeface="Times New Roman" panose="02020603050405020304" pitchFamily="18" charset="0"/>
                <a:ea typeface="Times New Roman" panose="02020603050405020304" pitchFamily="18" charset="0"/>
                <a:cs typeface="B Zar" panose="00000400000000000000" pitchFamily="2" charset="-78"/>
              </a:rPr>
              <a:t>تعویض قسمتی از </a:t>
            </a:r>
            <a:r>
              <a:rPr lang="fa-IR" err="1">
                <a:latin typeface="Times New Roman" panose="02020603050405020304" pitchFamily="18" charset="0"/>
                <a:ea typeface="Times New Roman" panose="02020603050405020304" pitchFamily="18" charset="0"/>
                <a:cs typeface="B Zar" panose="00000400000000000000" pitchFamily="2" charset="-78"/>
              </a:rPr>
              <a:t>استرند</a:t>
            </a:r>
            <a:r>
              <a:rPr lang="fa-IR">
                <a:latin typeface="Times New Roman" panose="02020603050405020304" pitchFamily="18" charset="0"/>
                <a:ea typeface="Times New Roman" panose="02020603050405020304" pitchFamily="18" charset="0"/>
                <a:cs typeface="B Zar" panose="00000400000000000000" pitchFamily="2" charset="-78"/>
              </a:rPr>
              <a:t> با استفاده از </a:t>
            </a:r>
            <a:r>
              <a:rPr lang="fa-IR" err="1">
                <a:latin typeface="Times New Roman" panose="02020603050405020304" pitchFamily="18" charset="0"/>
                <a:ea typeface="Times New Roman" panose="02020603050405020304" pitchFamily="18" charset="0"/>
                <a:cs typeface="B Zar" panose="00000400000000000000" pitchFamily="2" charset="-78"/>
              </a:rPr>
              <a:t>کوپلر</a:t>
            </a:r>
            <a:r>
              <a:rPr lang="fa-IR">
                <a:latin typeface="Times New Roman" panose="02020603050405020304" pitchFamily="18" charset="0"/>
                <a:ea typeface="Times New Roman" panose="02020603050405020304" pitchFamily="18" charset="0"/>
                <a:cs typeface="B Zar" panose="00000400000000000000" pitchFamily="2" charset="-78"/>
              </a:rPr>
              <a:t> و تحت کشش قرار دادن آن</a:t>
            </a:r>
            <a:endParaRPr lang="en-US"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099101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763" y="333428"/>
            <a:ext cx="9219833" cy="5062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078655" y="5639805"/>
            <a:ext cx="3150221" cy="369332"/>
          </a:xfrm>
          <a:prstGeom prst="rect">
            <a:avLst/>
          </a:prstGeom>
        </p:spPr>
        <p:txBody>
          <a:bodyPr wrap="none">
            <a:spAutoFit/>
          </a:bodyPr>
          <a:lstStyle/>
          <a:p>
            <a:r>
              <a:rPr lang="fa-IR">
                <a:latin typeface="Times New Roman" panose="02020603050405020304" pitchFamily="18" charset="0"/>
                <a:ea typeface="Times New Roman" panose="02020603050405020304" pitchFamily="18" charset="0"/>
                <a:cs typeface="B Zar" panose="00000400000000000000" pitchFamily="2" charset="-78"/>
              </a:rPr>
              <a:t>تعویض </a:t>
            </a:r>
            <a:r>
              <a:rPr lang="fa-IR" err="1">
                <a:latin typeface="Times New Roman" panose="02020603050405020304" pitchFamily="18" charset="0"/>
                <a:ea typeface="Times New Roman" panose="02020603050405020304" pitchFamily="18" charset="0"/>
                <a:cs typeface="B Zar" panose="00000400000000000000" pitchFamily="2" charset="-78"/>
              </a:rPr>
              <a:t>گوه</a:t>
            </a:r>
            <a:r>
              <a:rPr lang="fa-IR">
                <a:latin typeface="Times New Roman" panose="02020603050405020304" pitchFamily="18" charset="0"/>
                <a:ea typeface="Times New Roman" panose="02020603050405020304" pitchFamily="18" charset="0"/>
                <a:cs typeface="B Zar" panose="00000400000000000000" pitchFamily="2" charset="-78"/>
              </a:rPr>
              <a:t> و </a:t>
            </a:r>
            <a:r>
              <a:rPr lang="fa-IR" err="1">
                <a:latin typeface="Times New Roman" panose="02020603050405020304" pitchFamily="18" charset="0"/>
                <a:ea typeface="Times New Roman" panose="02020603050405020304" pitchFamily="18" charset="0"/>
                <a:cs typeface="B Zar" panose="00000400000000000000" pitchFamily="2" charset="-78"/>
              </a:rPr>
              <a:t>انکورج</a:t>
            </a:r>
            <a:r>
              <a:rPr lang="fa-IR">
                <a:latin typeface="Times New Roman" panose="02020603050405020304" pitchFamily="18" charset="0"/>
                <a:ea typeface="Times New Roman" panose="02020603050405020304" pitchFamily="18" charset="0"/>
                <a:cs typeface="B Zar" panose="00000400000000000000" pitchFamily="2" charset="-78"/>
              </a:rPr>
              <a:t>  کشش مجدد </a:t>
            </a:r>
            <a:r>
              <a:rPr lang="fa-IR" err="1">
                <a:latin typeface="Times New Roman" panose="02020603050405020304" pitchFamily="18" charset="0"/>
                <a:ea typeface="Times New Roman" panose="02020603050405020304" pitchFamily="18" charset="0"/>
                <a:cs typeface="B Zar" panose="00000400000000000000" pitchFamily="2" charset="-78"/>
              </a:rPr>
              <a:t>استرند</a:t>
            </a:r>
            <a:endParaRPr lang="en-US"/>
          </a:p>
        </p:txBody>
      </p:sp>
    </p:spTree>
    <p:extLst>
      <p:ext uri="{BB962C8B-B14F-4D97-AF65-F5344CB8AC3E}">
        <p14:creationId xmlns:p14="http://schemas.microsoft.com/office/powerpoint/2010/main" val="22473749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131" y="466815"/>
            <a:ext cx="9092349" cy="5174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598232" y="5794350"/>
            <a:ext cx="2310248" cy="369332"/>
          </a:xfrm>
          <a:prstGeom prst="rect">
            <a:avLst/>
          </a:prstGeom>
        </p:spPr>
        <p:txBody>
          <a:bodyPr wrap="none">
            <a:spAutoFit/>
          </a:bodyPr>
          <a:lstStyle/>
          <a:p>
            <a:pPr algn="r" rtl="1"/>
            <a:r>
              <a:rPr lang="fa-IR">
                <a:latin typeface="Times New Roman" panose="02020603050405020304" pitchFamily="18" charset="0"/>
                <a:ea typeface="Times New Roman" panose="02020603050405020304" pitchFamily="18" charset="0"/>
                <a:cs typeface="B Zar" panose="00000400000000000000" pitchFamily="2" charset="-78"/>
              </a:rPr>
              <a:t>تعویض </a:t>
            </a:r>
            <a:r>
              <a:rPr lang="fa-IR" err="1">
                <a:latin typeface="Times New Roman" panose="02020603050405020304" pitchFamily="18" charset="0"/>
                <a:ea typeface="Times New Roman" panose="02020603050405020304" pitchFamily="18" charset="0"/>
                <a:cs typeface="B Zar" panose="00000400000000000000" pitchFamily="2" charset="-78"/>
              </a:rPr>
              <a:t>انکورج</a:t>
            </a:r>
            <a:r>
              <a:rPr lang="fa-IR">
                <a:latin typeface="Times New Roman" panose="02020603050405020304" pitchFamily="18" charset="0"/>
                <a:ea typeface="Times New Roman" panose="02020603050405020304" pitchFamily="18" charset="0"/>
                <a:cs typeface="B Zar" panose="00000400000000000000" pitchFamily="2" charset="-78"/>
              </a:rPr>
              <a:t> و کشش مجدد</a:t>
            </a:r>
            <a:endParaRPr lang="en-US"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50272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657" y="293692"/>
            <a:ext cx="9404723" cy="1400530"/>
          </a:xfrm>
        </p:spPr>
        <p:txBody>
          <a:bodyPr/>
          <a:lstStyle/>
          <a:p>
            <a:pPr algn="r"/>
            <a:r>
              <a:rPr lang="fa-IR" sz="3200" dirty="0">
                <a:solidFill>
                  <a:srgbClr val="FFC000"/>
                </a:solidFill>
              </a:rPr>
              <a:t>پیش کشیدگی:</a:t>
            </a:r>
            <a:br>
              <a:rPr lang="en-US" dirty="0"/>
            </a:br>
            <a:endParaRPr lang="en-US" dirty="0"/>
          </a:p>
        </p:txBody>
      </p:sp>
      <p:sp>
        <p:nvSpPr>
          <p:cNvPr id="3" name="Content Placeholder 2"/>
          <p:cNvSpPr>
            <a:spLocks noGrp="1"/>
          </p:cNvSpPr>
          <p:nvPr>
            <p:ph idx="1"/>
          </p:nvPr>
        </p:nvSpPr>
        <p:spPr>
          <a:xfrm>
            <a:off x="1246100" y="1152983"/>
            <a:ext cx="8946541" cy="4195481"/>
          </a:xfrm>
        </p:spPr>
        <p:txBody>
          <a:bodyPr/>
          <a:lstStyle/>
          <a:p>
            <a:pPr marL="0" algn="just" rtl="1">
              <a:spcBef>
                <a:spcPts val="0"/>
              </a:spcBef>
            </a:pPr>
            <a:r>
              <a:rPr lang="fa-IR" sz="2400" dirty="0">
                <a:latin typeface="Times New Roman" panose="02020603050405020304" pitchFamily="18" charset="0"/>
                <a:ea typeface="Times New Roman" panose="02020603050405020304" pitchFamily="18" charset="0"/>
                <a:cs typeface="B Zar" panose="00000400000000000000" pitchFamily="2" charset="-78"/>
              </a:rPr>
              <a:t>در اعضای پیش کشیده ابتدا </a:t>
            </a:r>
            <a:r>
              <a:rPr lang="fa-IR" sz="2400" dirty="0" err="1">
                <a:latin typeface="Times New Roman" panose="02020603050405020304" pitchFamily="18" charset="0"/>
                <a:ea typeface="Times New Roman" panose="02020603050405020304" pitchFamily="18" charset="0"/>
                <a:cs typeface="B Zar" panose="00000400000000000000" pitchFamily="2" charset="-78"/>
              </a:rPr>
              <a:t>استرند</a:t>
            </a:r>
            <a:r>
              <a:rPr lang="fa-IR" sz="2400" dirty="0">
                <a:latin typeface="Times New Roman" panose="02020603050405020304" pitchFamily="18" charset="0"/>
                <a:ea typeface="Times New Roman" panose="02020603050405020304" pitchFamily="18" charset="0"/>
                <a:cs typeface="B Zar" panose="00000400000000000000" pitchFamily="2" charset="-78"/>
              </a:rPr>
              <a:t> ها (فولاد های با مقاومت زیاد) تحت کشش قرار گرفته و بعد از بتن ریزی و رسیدن بتن به مقاومت لازم در حدود 60 تا 80 درصد مقاومت 28 روزه </a:t>
            </a:r>
            <a:r>
              <a:rPr lang="en-US" sz="2400" dirty="0">
                <a:latin typeface="Times New Roman" panose="02020603050405020304" pitchFamily="18" charset="0"/>
                <a:ea typeface="Times New Roman" panose="02020603050405020304" pitchFamily="18" charset="0"/>
                <a:cs typeface="B Zar" panose="00000400000000000000" pitchFamily="2" charset="-78"/>
              </a:rPr>
              <a:t>,</a:t>
            </a:r>
            <a:r>
              <a:rPr lang="fa-IR" sz="2400" dirty="0">
                <a:latin typeface="Times New Roman" panose="02020603050405020304" pitchFamily="18" charset="0"/>
                <a:ea typeface="Times New Roman" panose="02020603050405020304" pitchFamily="18" charset="0"/>
                <a:cs typeface="B Zar" panose="00000400000000000000" pitchFamily="2" charset="-78"/>
              </a:rPr>
              <a:t>کابل ها رها شده بتن تحت تنش فشاری قرار می گیرد. </a:t>
            </a:r>
            <a:r>
              <a:rPr lang="fa-IR" sz="2400" dirty="0" err="1">
                <a:latin typeface="Times New Roman" panose="02020603050405020304" pitchFamily="18" charset="0"/>
                <a:ea typeface="Times New Roman" panose="02020603050405020304" pitchFamily="18" charset="0"/>
                <a:cs typeface="B Zar" panose="00000400000000000000" pitchFamily="2" charset="-78"/>
              </a:rPr>
              <a:t>بیشترکاربرد</a:t>
            </a:r>
            <a:r>
              <a:rPr lang="fa-IR" sz="2400" dirty="0">
                <a:latin typeface="Times New Roman" panose="02020603050405020304" pitchFamily="18" charset="0"/>
                <a:ea typeface="Times New Roman" panose="02020603050405020304" pitchFamily="18" charset="0"/>
                <a:cs typeface="B Zar" panose="00000400000000000000" pitchFamily="2" charset="-78"/>
              </a:rPr>
              <a:t> در سازه های پیش ساخته مانند پلها و </a:t>
            </a:r>
            <a:r>
              <a:rPr lang="fa-IR" sz="2400" dirty="0" err="1">
                <a:latin typeface="Times New Roman" panose="02020603050405020304" pitchFamily="18" charset="0"/>
                <a:ea typeface="Times New Roman" panose="02020603050405020304" pitchFamily="18" charset="0"/>
                <a:cs typeface="B Zar" panose="00000400000000000000" pitchFamily="2" charset="-78"/>
              </a:rPr>
              <a:t>ساختمانها</a:t>
            </a:r>
            <a:r>
              <a:rPr lang="fa-IR" sz="2400" dirty="0">
                <a:latin typeface="Times New Roman" panose="02020603050405020304" pitchFamily="18" charset="0"/>
                <a:ea typeface="Times New Roman" panose="02020603050405020304" pitchFamily="18" charset="0"/>
                <a:cs typeface="B Zar" panose="00000400000000000000" pitchFamily="2" charset="-78"/>
              </a:rPr>
              <a:t> دارد.</a:t>
            </a:r>
            <a:endParaRPr lang="en-US" sz="2400" dirty="0">
              <a:latin typeface="Times New Roman" panose="02020603050405020304" pitchFamily="18" charset="0"/>
              <a:ea typeface="Times New Roman" panose="02020603050405020304" pitchFamily="18" charset="0"/>
            </a:endParaRPr>
          </a:p>
          <a:p>
            <a:endParaRPr lang="en-US" dirty="0"/>
          </a:p>
        </p:txBody>
      </p:sp>
      <p:pic>
        <p:nvPicPr>
          <p:cNvPr id="4" name="Picture 3"/>
          <p:cNvPicPr>
            <a:picLocks noChangeAspect="1"/>
          </p:cNvPicPr>
          <p:nvPr/>
        </p:nvPicPr>
        <p:blipFill>
          <a:blip r:embed="rId2"/>
          <a:stretch>
            <a:fillRect/>
          </a:stretch>
        </p:blipFill>
        <p:spPr>
          <a:xfrm>
            <a:off x="-1272956" y="2518627"/>
            <a:ext cx="8773686" cy="4195529"/>
          </a:xfrm>
          <a:prstGeom prst="rect">
            <a:avLst/>
          </a:prstGeom>
        </p:spPr>
      </p:pic>
    </p:spTree>
    <p:extLst>
      <p:ext uri="{BB962C8B-B14F-4D97-AF65-F5344CB8AC3E}">
        <p14:creationId xmlns:p14="http://schemas.microsoft.com/office/powerpoint/2010/main" val="121235706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sz="3200">
                <a:solidFill>
                  <a:srgbClr val="FFC000"/>
                </a:solidFill>
              </a:rPr>
              <a:t>پس کشیدگی </a:t>
            </a:r>
            <a:r>
              <a:rPr lang="fa-IR" sz="3200" err="1">
                <a:solidFill>
                  <a:srgbClr val="FFC000"/>
                </a:solidFill>
              </a:rPr>
              <a:t>بصورت</a:t>
            </a:r>
            <a:r>
              <a:rPr lang="fa-IR" sz="3200">
                <a:solidFill>
                  <a:srgbClr val="FFC000"/>
                </a:solidFill>
              </a:rPr>
              <a:t> </a:t>
            </a:r>
            <a:endParaRPr lang="en-US" sz="3200">
              <a:solidFill>
                <a:srgbClr val="FFC000"/>
              </a:solidFill>
            </a:endParaRPr>
          </a:p>
        </p:txBody>
      </p:sp>
      <p:sp>
        <p:nvSpPr>
          <p:cNvPr id="4" name="Rectangle 3"/>
          <p:cNvSpPr/>
          <p:nvPr/>
        </p:nvSpPr>
        <p:spPr>
          <a:xfrm>
            <a:off x="5756856" y="452718"/>
            <a:ext cx="1403797" cy="584775"/>
          </a:xfrm>
          <a:prstGeom prst="rect">
            <a:avLst/>
          </a:prstGeom>
        </p:spPr>
        <p:txBody>
          <a:bodyPr wrap="square">
            <a:spAutoFit/>
          </a:bodyPr>
          <a:lstStyle/>
          <a:p>
            <a:r>
              <a:rPr lang="en-US" sz="3200">
                <a:solidFill>
                  <a:srgbClr val="FFC000"/>
                </a:solidFill>
                <a:latin typeface="Times New Roman" panose="02020603050405020304" pitchFamily="18" charset="0"/>
                <a:ea typeface="Times New Roman" panose="02020603050405020304" pitchFamily="18" charset="0"/>
                <a:cs typeface="B Zar" panose="00000400000000000000" pitchFamily="2" charset="-78"/>
              </a:rPr>
              <a:t>Expose</a:t>
            </a:r>
            <a:endParaRPr lang="en-US" sz="3200">
              <a:solidFill>
                <a:srgbClr val="FFC000"/>
              </a:solidFill>
            </a:endParaRPr>
          </a:p>
        </p:txBody>
      </p:sp>
      <p:sp>
        <p:nvSpPr>
          <p:cNvPr id="5" name="Rectangle 4"/>
          <p:cNvSpPr/>
          <p:nvPr/>
        </p:nvSpPr>
        <p:spPr>
          <a:xfrm>
            <a:off x="1506828" y="1493949"/>
            <a:ext cx="8544006" cy="1569660"/>
          </a:xfrm>
          <a:prstGeom prst="rect">
            <a:avLst/>
          </a:prstGeom>
        </p:spPr>
        <p:txBody>
          <a:bodyPr wrap="square">
            <a:spAutoFit/>
          </a:bodyPr>
          <a:lstStyle/>
          <a:p>
            <a:pPr algn="r" rtl="1"/>
            <a:r>
              <a:rPr lang="fa-IR" sz="2400" err="1">
                <a:latin typeface="Times New Roman" panose="02020603050405020304" pitchFamily="18" charset="0"/>
                <a:ea typeface="Times New Roman" panose="02020603050405020304" pitchFamily="18" charset="0"/>
                <a:cs typeface="B Zar" panose="00000400000000000000" pitchFamily="2" charset="-78"/>
              </a:rPr>
              <a:t>بدلایل</a:t>
            </a:r>
            <a:r>
              <a:rPr lang="fa-IR" sz="2400">
                <a:latin typeface="Times New Roman" panose="02020603050405020304" pitchFamily="18" charset="0"/>
                <a:ea typeface="Times New Roman" panose="02020603050405020304" pitchFamily="18" charset="0"/>
                <a:cs typeface="B Zar" panose="00000400000000000000" pitchFamily="2" charset="-78"/>
              </a:rPr>
              <a:t> مختلف نظیر روش های اجرا، نوع و شکل مقطع ، معماری ، ابعاد ، روش های نصب و یا مقاوم سازی برخی سازه ها پس کشیدگی  </a:t>
            </a:r>
            <a:r>
              <a:rPr lang="fa-IR" sz="2400" err="1">
                <a:latin typeface="Times New Roman" panose="02020603050405020304" pitchFamily="18" charset="0"/>
                <a:ea typeface="Times New Roman" panose="02020603050405020304" pitchFamily="18" charset="0"/>
                <a:cs typeface="B Zar" panose="00000400000000000000" pitchFamily="2" charset="-78"/>
              </a:rPr>
              <a:t>بصورت</a:t>
            </a:r>
            <a:r>
              <a:rPr lang="fa-IR" sz="2400">
                <a:latin typeface="Times New Roman" panose="02020603050405020304" pitchFamily="18" charset="0"/>
                <a:ea typeface="Times New Roman" panose="02020603050405020304" pitchFamily="18" charset="0"/>
                <a:cs typeface="B Zar" panose="00000400000000000000" pitchFamily="2" charset="-78"/>
              </a:rPr>
              <a:t> </a:t>
            </a:r>
            <a:r>
              <a:rPr lang="en-US" sz="2400">
                <a:latin typeface="Times New Roman" panose="02020603050405020304" pitchFamily="18" charset="0"/>
                <a:ea typeface="Times New Roman" panose="02020603050405020304" pitchFamily="18" charset="0"/>
                <a:cs typeface="B Zar" panose="00000400000000000000" pitchFamily="2" charset="-78"/>
              </a:rPr>
              <a:t>Expose </a:t>
            </a:r>
            <a:r>
              <a:rPr lang="fa-IR" sz="2400">
                <a:latin typeface="Times New Roman" panose="02020603050405020304" pitchFamily="18" charset="0"/>
                <a:ea typeface="Times New Roman" panose="02020603050405020304" pitchFamily="18" charset="0"/>
                <a:cs typeface="B Zar" panose="00000400000000000000" pitchFamily="2" charset="-78"/>
              </a:rPr>
              <a:t> انجام می شود .در این  روش محافظت در برابر</a:t>
            </a:r>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 خوردگی </a:t>
            </a:r>
            <a:r>
              <a:rPr lang="fa-IR" sz="2400">
                <a:latin typeface="Times New Roman" panose="02020603050405020304" pitchFamily="18" charset="0"/>
                <a:ea typeface="Times New Roman" panose="02020603050405020304" pitchFamily="18" charset="0"/>
                <a:cs typeface="B Zar" panose="00000400000000000000" pitchFamily="2" charset="-78"/>
              </a:rPr>
              <a:t>و </a:t>
            </a:r>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آتش سوزی </a:t>
            </a:r>
            <a:r>
              <a:rPr lang="fa-IR" sz="2400">
                <a:latin typeface="Times New Roman" panose="02020603050405020304" pitchFamily="18" charset="0"/>
                <a:ea typeface="Times New Roman" panose="02020603050405020304" pitchFamily="18" charset="0"/>
                <a:cs typeface="B Zar" panose="00000400000000000000" pitchFamily="2" charset="-78"/>
              </a:rPr>
              <a:t>بسیار مهم می باشد و نیاز به </a:t>
            </a:r>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سرویس های دوره ای </a:t>
            </a:r>
            <a:r>
              <a:rPr lang="fa-IR" sz="2400">
                <a:latin typeface="Times New Roman" panose="02020603050405020304" pitchFamily="18" charset="0"/>
                <a:ea typeface="Times New Roman" panose="02020603050405020304" pitchFamily="18" charset="0"/>
                <a:cs typeface="B Zar" panose="00000400000000000000" pitchFamily="2" charset="-78"/>
              </a:rPr>
              <a:t>می باشد.</a:t>
            </a:r>
            <a:endParaRPr lang="en-US" sz="2400">
              <a:effectLst/>
              <a:latin typeface="Times New Roman" panose="02020603050405020304" pitchFamily="18" charset="0"/>
              <a:ea typeface="Times New Roman" panose="02020603050405020304" pitchFamily="18" charset="0"/>
            </a:endParaRPr>
          </a:p>
        </p:txBody>
      </p:sp>
      <p:sp>
        <p:nvSpPr>
          <p:cNvPr id="6" name="Rectangle 2"/>
          <p:cNvSpPr>
            <a:spLocks noChangeArrowheads="1"/>
          </p:cNvSpPr>
          <p:nvPr/>
        </p:nvSpPr>
        <p:spPr bwMode="auto">
          <a:xfrm>
            <a:off x="2253802" y="306360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22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729" y="3144977"/>
            <a:ext cx="4414684" cy="297658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p:cNvSpPr>
            <a:spLocks noChangeArrowheads="1"/>
          </p:cNvSpPr>
          <p:nvPr/>
        </p:nvSpPr>
        <p:spPr bwMode="auto">
          <a:xfrm>
            <a:off x="5756856" y="352006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22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6989" y="3145664"/>
            <a:ext cx="6502450" cy="2975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6175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099930" y="304799"/>
            <a:ext cx="1694106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32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662" y="86803"/>
            <a:ext cx="4327601" cy="293638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5764695" y="304798"/>
            <a:ext cx="1572109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4695" y="132521"/>
            <a:ext cx="4421017" cy="2890665"/>
          </a:xfrm>
          <a:prstGeom prst="rect">
            <a:avLst/>
          </a:prstGeom>
          <a:noFill/>
          <a:extLst>
            <a:ext uri="{909E8E84-426E-40DD-AFC4-6F175D3DCCD1}">
              <a14:hiddenFill xmlns:a14="http://schemas.microsoft.com/office/drawing/2010/main">
                <a:solidFill>
                  <a:srgbClr val="FFFFFF"/>
                </a:solidFill>
              </a14:hiddenFill>
            </a:ext>
          </a:extLst>
        </p:spPr>
      </p:pic>
      <p:pic>
        <p:nvPicPr>
          <p:cNvPr id="532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4494" y="3183902"/>
            <a:ext cx="7495967" cy="365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80143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579549" y="450760"/>
            <a:ext cx="2045036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427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2158" y="472300"/>
            <a:ext cx="3608139" cy="61750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5605668" y="450758"/>
            <a:ext cx="2048703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42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8234" y="462845"/>
            <a:ext cx="3806920" cy="6218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1630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081825" y="321971"/>
            <a:ext cx="2070273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529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670" y="367690"/>
            <a:ext cx="10116428" cy="5158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70236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990" y="104989"/>
            <a:ext cx="9404723" cy="1400530"/>
          </a:xfrm>
        </p:spPr>
        <p:txBody>
          <a:bodyPr/>
          <a:lstStyle/>
          <a:p>
            <a:pPr algn="r"/>
            <a:r>
              <a:rPr lang="fa-IR" sz="3200">
                <a:solidFill>
                  <a:srgbClr val="FFC000"/>
                </a:solidFill>
              </a:rPr>
              <a:t>نظارت:</a:t>
            </a:r>
            <a:br>
              <a:rPr lang="en-US"/>
            </a:br>
            <a:endParaRPr lang="en-US"/>
          </a:p>
        </p:txBody>
      </p:sp>
      <p:sp>
        <p:nvSpPr>
          <p:cNvPr id="4" name="Rectangle 3"/>
          <p:cNvSpPr/>
          <p:nvPr/>
        </p:nvSpPr>
        <p:spPr>
          <a:xfrm>
            <a:off x="953038" y="805254"/>
            <a:ext cx="9259910" cy="6001643"/>
          </a:xfrm>
          <a:prstGeom prst="rect">
            <a:avLst/>
          </a:prstGeom>
        </p:spPr>
        <p:txBody>
          <a:bodyPr wrap="square">
            <a:spAutoFit/>
          </a:bodyPr>
          <a:lstStyle/>
          <a:p>
            <a:pPr algn="just" rtl="1"/>
            <a:r>
              <a:rPr lang="fa-IR" sz="2400">
                <a:latin typeface="Times New Roman" panose="02020603050405020304" pitchFamily="18" charset="0"/>
                <a:ea typeface="Times New Roman" panose="02020603050405020304" pitchFamily="18" charset="0"/>
                <a:cs typeface="B Zar" panose="00000400000000000000" pitchFamily="2" charset="-78"/>
              </a:rPr>
              <a:t>با توجه به اینکه با اعمال نیروی پیش </a:t>
            </a:r>
            <a:r>
              <a:rPr lang="fa-IR" sz="2400" err="1">
                <a:latin typeface="Times New Roman" panose="02020603050405020304" pitchFamily="18" charset="0"/>
                <a:ea typeface="Times New Roman" panose="02020603050405020304" pitchFamily="18" charset="0"/>
                <a:cs typeface="B Zar" panose="00000400000000000000" pitchFamily="2" charset="-78"/>
              </a:rPr>
              <a:t>تنیدگی</a:t>
            </a:r>
            <a:r>
              <a:rPr lang="fa-IR" sz="2400">
                <a:latin typeface="Times New Roman" panose="02020603050405020304" pitchFamily="18" charset="0"/>
                <a:ea typeface="Times New Roman" panose="02020603050405020304" pitchFamily="18" charset="0"/>
                <a:cs typeface="B Zar" panose="00000400000000000000" pitchFamily="2" charset="-78"/>
              </a:rPr>
              <a:t> مقدار </a:t>
            </a:r>
            <a:r>
              <a:rPr lang="fa-IR" sz="2400" err="1">
                <a:latin typeface="Times New Roman" panose="02020603050405020304" pitchFamily="18" charset="0"/>
                <a:ea typeface="Times New Roman" panose="02020603050405020304" pitchFamily="18" charset="0"/>
                <a:cs typeface="B Zar" panose="00000400000000000000" pitchFamily="2" charset="-78"/>
              </a:rPr>
              <a:t>میلگرد</a:t>
            </a:r>
            <a:r>
              <a:rPr lang="fa-IR" sz="2400">
                <a:latin typeface="Times New Roman" panose="02020603050405020304" pitchFamily="18" charset="0"/>
                <a:ea typeface="Times New Roman" panose="02020603050405020304" pitchFamily="18" charset="0"/>
                <a:cs typeface="B Zar" panose="00000400000000000000" pitchFamily="2" charset="-78"/>
              </a:rPr>
              <a:t> و ضخامت بتن بطور قابل ملاحظه ای کاهش می یابد نظارت بر عملکرد صحیح پس کشیدگی بسیار حائز اهمیت می باشد. نظارت </a:t>
            </a:r>
            <a:r>
              <a:rPr lang="fa-IR" sz="2400" err="1">
                <a:latin typeface="Times New Roman" panose="02020603050405020304" pitchFamily="18" charset="0"/>
                <a:ea typeface="Times New Roman" panose="02020603050405020304" pitchFamily="18" charset="0"/>
                <a:cs typeface="B Zar" panose="00000400000000000000" pitchFamily="2" charset="-78"/>
              </a:rPr>
              <a:t>بر</a:t>
            </a:r>
            <a:r>
              <a:rPr lang="fa-IR" sz="2400" err="1">
                <a:solidFill>
                  <a:srgbClr val="FFC000"/>
                </a:solidFill>
                <a:latin typeface="Times New Roman" panose="02020603050405020304" pitchFamily="18" charset="0"/>
                <a:ea typeface="Times New Roman" panose="02020603050405020304" pitchFamily="18" charset="0"/>
                <a:cs typeface="B Zar" panose="00000400000000000000" pitchFamily="2" charset="-78"/>
              </a:rPr>
              <a:t>کیفیت</a:t>
            </a:r>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 مصالح (در ادوات: چک کردن ظاهر ، عدم خوردگی، عدم زنک زدگی ، نداشتن زائدگی و چک کردن برگه های تست تحویل گرفته شده.  در کابل : عدم پارگی و خوردگی کابل ، بررسی میزان و نوع گریس) </a:t>
            </a:r>
            <a:r>
              <a:rPr lang="fa-IR" sz="2400">
                <a:latin typeface="Times New Roman" panose="02020603050405020304" pitchFamily="18" charset="0"/>
                <a:ea typeface="Times New Roman" panose="02020603050405020304" pitchFamily="18" charset="0"/>
                <a:cs typeface="B Zar" panose="00000400000000000000" pitchFamily="2" charset="-78"/>
              </a:rPr>
              <a:t>، </a:t>
            </a:r>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نوع</a:t>
            </a:r>
            <a:r>
              <a:rPr lang="fa-IR" sz="2400">
                <a:latin typeface="Times New Roman" panose="02020603050405020304" pitchFamily="18" charset="0"/>
                <a:ea typeface="Times New Roman" panose="02020603050405020304" pitchFamily="18" charset="0"/>
                <a:cs typeface="B Zar" panose="00000400000000000000" pitchFamily="2" charset="-78"/>
              </a:rPr>
              <a:t> ، </a:t>
            </a:r>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ضخامت</a:t>
            </a:r>
            <a:r>
              <a:rPr lang="fa-IR" sz="2400">
                <a:latin typeface="Times New Roman" panose="02020603050405020304" pitchFamily="18" charset="0"/>
                <a:ea typeface="Times New Roman" panose="02020603050405020304" pitchFamily="18" charset="0"/>
                <a:cs typeface="B Zar" panose="00000400000000000000" pitchFamily="2" charset="-78"/>
              </a:rPr>
              <a:t> ، </a:t>
            </a:r>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تعداد </a:t>
            </a:r>
            <a:r>
              <a:rPr lang="fa-IR" sz="2400">
                <a:latin typeface="Times New Roman" panose="02020603050405020304" pitchFamily="18" charset="0"/>
                <a:ea typeface="Times New Roman" panose="02020603050405020304" pitchFamily="18" charset="0"/>
                <a:cs typeface="B Zar" panose="00000400000000000000" pitchFamily="2" charset="-78"/>
              </a:rPr>
              <a:t>، </a:t>
            </a:r>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محل</a:t>
            </a:r>
            <a:r>
              <a:rPr lang="fa-IR" sz="2400">
                <a:latin typeface="Times New Roman" panose="02020603050405020304" pitchFamily="18" charset="0"/>
                <a:ea typeface="Times New Roman" panose="02020603050405020304" pitchFamily="18" charset="0"/>
                <a:cs typeface="B Zar" panose="00000400000000000000" pitchFamily="2" charset="-78"/>
              </a:rPr>
              <a:t> ، </a:t>
            </a:r>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تراز های قرارگیری </a:t>
            </a:r>
            <a:r>
              <a:rPr lang="fa-IR" sz="2400" err="1">
                <a:solidFill>
                  <a:srgbClr val="FFC000"/>
                </a:solidFill>
                <a:latin typeface="Times New Roman" panose="02020603050405020304" pitchFamily="18" charset="0"/>
                <a:ea typeface="Times New Roman" panose="02020603050405020304" pitchFamily="18" charset="0"/>
                <a:cs typeface="B Zar" panose="00000400000000000000" pitchFamily="2" charset="-78"/>
              </a:rPr>
              <a:t>استرند</a:t>
            </a:r>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 ها </a:t>
            </a:r>
            <a:r>
              <a:rPr lang="fa-IR" sz="2400">
                <a:latin typeface="Times New Roman" panose="02020603050405020304" pitchFamily="18" charset="0"/>
                <a:ea typeface="Times New Roman" panose="02020603050405020304" pitchFamily="18" charset="0"/>
                <a:cs typeface="B Zar" panose="00000400000000000000" pitchFamily="2" charset="-78"/>
              </a:rPr>
              <a:t>،</a:t>
            </a:r>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 درز گیری و آب بندی غلاف ها و بررسی سلامت و عدم فشردگی غلاف </a:t>
            </a:r>
            <a:r>
              <a:rPr lang="fa-IR" sz="2400">
                <a:latin typeface="Times New Roman" panose="02020603050405020304" pitchFamily="18" charset="0"/>
                <a:ea typeface="Times New Roman" panose="02020603050405020304" pitchFamily="18" charset="0"/>
                <a:cs typeface="B Zar" panose="00000400000000000000" pitchFamily="2" charset="-78"/>
              </a:rPr>
              <a:t>برای عبورگروت در طول غلاف بسیار مهم می باشد. نظارت بر پس کشیدگی  و کنترل گیج و همچنین بررسی ازدیاد طول </a:t>
            </a:r>
            <a:r>
              <a:rPr lang="fa-IR" sz="2400" err="1">
                <a:latin typeface="Times New Roman" panose="02020603050405020304" pitchFamily="18" charset="0"/>
                <a:ea typeface="Times New Roman" panose="02020603050405020304" pitchFamily="18" charset="0"/>
                <a:cs typeface="B Zar" panose="00000400000000000000" pitchFamily="2" charset="-78"/>
              </a:rPr>
              <a:t>استرندها</a:t>
            </a:r>
            <a:r>
              <a:rPr lang="fa-IR" sz="2400">
                <a:latin typeface="Times New Roman" panose="02020603050405020304" pitchFamily="18" charset="0"/>
                <a:ea typeface="Times New Roman" panose="02020603050405020304" pitchFamily="18" charset="0"/>
                <a:cs typeface="B Zar" panose="00000400000000000000" pitchFamily="2" charset="-78"/>
              </a:rPr>
              <a:t> بسیار مهم می باشد زیرا با اتکا به این نیروی پس کشیدگی حداقل ابعاد مقطع و </a:t>
            </a:r>
            <a:r>
              <a:rPr lang="fa-IR" sz="2400" err="1">
                <a:latin typeface="Times New Roman" panose="02020603050405020304" pitchFamily="18" charset="0"/>
                <a:ea typeface="Times New Roman" panose="02020603050405020304" pitchFamily="18" charset="0"/>
                <a:cs typeface="B Zar" panose="00000400000000000000" pitchFamily="2" charset="-78"/>
              </a:rPr>
              <a:t>میلگرد</a:t>
            </a:r>
            <a:r>
              <a:rPr lang="fa-IR" sz="2400">
                <a:latin typeface="Times New Roman" panose="02020603050405020304" pitchFamily="18" charset="0"/>
                <a:ea typeface="Times New Roman" panose="02020603050405020304" pitchFamily="18" charset="0"/>
                <a:cs typeface="B Zar" panose="00000400000000000000" pitchFamily="2" charset="-78"/>
              </a:rPr>
              <a:t> در نظر گرفته می شود. عدم نظارت صحیح می تواند مشکلات بزرگ بهره برداری و استحکام سازه را بدنبال داشته باشد. حضور ناظر هنگام کشش و امضا برگه ثبت پس کشیدگی </a:t>
            </a:r>
            <a:r>
              <a:rPr lang="fa-IR" sz="2400" err="1">
                <a:latin typeface="Times New Roman" panose="02020603050405020304" pitchFamily="18" charset="0"/>
                <a:ea typeface="Times New Roman" panose="02020603050405020304" pitchFamily="18" charset="0"/>
                <a:cs typeface="B Zar" panose="00000400000000000000" pitchFamily="2" charset="-78"/>
              </a:rPr>
              <a:t>الزامی</a:t>
            </a:r>
            <a:r>
              <a:rPr lang="fa-IR" sz="2400">
                <a:latin typeface="Times New Roman" panose="02020603050405020304" pitchFamily="18" charset="0"/>
                <a:ea typeface="Times New Roman" panose="02020603050405020304" pitchFamily="18" charset="0"/>
                <a:cs typeface="B Zar" panose="00000400000000000000" pitchFamily="2" charset="-78"/>
              </a:rPr>
              <a:t> می باشد و </a:t>
            </a:r>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علاوه بر کنترل گیج باید میزان اضافه طول </a:t>
            </a:r>
            <a:r>
              <a:rPr lang="fa-IR" sz="2400" err="1">
                <a:solidFill>
                  <a:srgbClr val="FFC000"/>
                </a:solidFill>
                <a:latin typeface="Times New Roman" panose="02020603050405020304" pitchFamily="18" charset="0"/>
                <a:ea typeface="Times New Roman" panose="02020603050405020304" pitchFamily="18" charset="0"/>
                <a:cs typeface="B Zar" panose="00000400000000000000" pitchFamily="2" charset="-78"/>
              </a:rPr>
              <a:t>استرند</a:t>
            </a:r>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 </a:t>
            </a:r>
            <a:r>
              <a:rPr lang="fa-IR" sz="2400">
                <a:latin typeface="Times New Roman" panose="02020603050405020304" pitchFamily="18" charset="0"/>
                <a:ea typeface="Times New Roman" panose="02020603050405020304" pitchFamily="18" charset="0"/>
                <a:cs typeface="B Zar" panose="00000400000000000000" pitchFamily="2" charset="-78"/>
              </a:rPr>
              <a:t>نیز ثبت و کنترل گردد ، عدم حضور هیچگونه </a:t>
            </a:r>
            <a:r>
              <a:rPr lang="fa-IR" sz="2400" err="1">
                <a:latin typeface="Times New Roman" panose="02020603050405020304" pitchFamily="18" charset="0"/>
                <a:ea typeface="Times New Roman" panose="02020603050405020304" pitchFamily="18" charset="0"/>
                <a:cs typeface="B Zar" panose="00000400000000000000" pitchFamily="2" charset="-78"/>
              </a:rPr>
              <a:t>توجیحی</a:t>
            </a:r>
            <a:r>
              <a:rPr lang="fa-IR" sz="2400">
                <a:latin typeface="Times New Roman" panose="02020603050405020304" pitchFamily="18" charset="0"/>
                <a:ea typeface="Times New Roman" panose="02020603050405020304" pitchFamily="18" charset="0"/>
                <a:cs typeface="B Zar" panose="00000400000000000000" pitchFamily="2" charset="-78"/>
              </a:rPr>
              <a:t> نخواهد داشت. چنانچه </a:t>
            </a:r>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ازدیاد طول ، پارگی </a:t>
            </a:r>
            <a:r>
              <a:rPr lang="fa-IR" sz="2400" err="1">
                <a:solidFill>
                  <a:srgbClr val="FFC000"/>
                </a:solidFill>
                <a:latin typeface="Times New Roman" panose="02020603050405020304" pitchFamily="18" charset="0"/>
                <a:ea typeface="Times New Roman" panose="02020603050405020304" pitchFamily="18" charset="0"/>
                <a:cs typeface="B Zar" panose="00000400000000000000" pitchFamily="2" charset="-78"/>
              </a:rPr>
              <a:t>استرند</a:t>
            </a:r>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 و یا نرسیدن به </a:t>
            </a:r>
            <a:r>
              <a:rPr lang="fa-IR" sz="2400" err="1">
                <a:solidFill>
                  <a:srgbClr val="FFC000"/>
                </a:solidFill>
                <a:latin typeface="Times New Roman" panose="02020603050405020304" pitchFamily="18" charset="0"/>
                <a:ea typeface="Times New Roman" panose="02020603050405020304" pitchFamily="18" charset="0"/>
                <a:cs typeface="B Zar" panose="00000400000000000000" pitchFamily="2" charset="-78"/>
              </a:rPr>
              <a:t>حدنصاب</a:t>
            </a:r>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 نیروی پس کشیدگی </a:t>
            </a:r>
            <a:r>
              <a:rPr lang="fa-IR" sz="2400">
                <a:latin typeface="Times New Roman" panose="02020603050405020304" pitchFamily="18" charset="0"/>
                <a:ea typeface="Times New Roman" panose="02020603050405020304" pitchFamily="18" charset="0"/>
                <a:cs typeface="B Zar" panose="00000400000000000000" pitchFamily="2" charset="-78"/>
              </a:rPr>
              <a:t>مشاهده شود دستگاه نظارت </a:t>
            </a:r>
            <a:r>
              <a:rPr lang="fa-IR" sz="2400" err="1">
                <a:latin typeface="Times New Roman" panose="02020603050405020304" pitchFamily="18" charset="0"/>
                <a:ea typeface="Times New Roman" panose="02020603050405020304" pitchFamily="18" charset="0"/>
                <a:cs typeface="B Zar" panose="00000400000000000000" pitchFamily="2" charset="-78"/>
              </a:rPr>
              <a:t>باتوجه</a:t>
            </a:r>
            <a:r>
              <a:rPr lang="fa-IR" sz="2400">
                <a:latin typeface="Times New Roman" panose="02020603050405020304" pitchFamily="18" charset="0"/>
                <a:ea typeface="Times New Roman" panose="02020603050405020304" pitchFamily="18" charset="0"/>
                <a:cs typeface="B Zar" panose="00000400000000000000" pitchFamily="2" charset="-78"/>
              </a:rPr>
              <a:t> به بررسی های انجام شده و علت آن و هماهنگی و نظر طراح که براساس فایل های </a:t>
            </a:r>
            <a:r>
              <a:rPr lang="fa-IR" sz="2400" err="1">
                <a:latin typeface="Times New Roman" panose="02020603050405020304" pitchFamily="18" charset="0"/>
                <a:ea typeface="Times New Roman" panose="02020603050405020304" pitchFamily="18" charset="0"/>
                <a:cs typeface="B Zar" panose="00000400000000000000" pitchFamily="2" charset="-78"/>
              </a:rPr>
              <a:t>محاسباتی</a:t>
            </a:r>
            <a:r>
              <a:rPr lang="fa-IR" sz="2400">
                <a:latin typeface="Times New Roman" panose="02020603050405020304" pitchFamily="18" charset="0"/>
                <a:ea typeface="Times New Roman" panose="02020603050405020304" pitchFamily="18" charset="0"/>
                <a:cs typeface="B Zar" panose="00000400000000000000" pitchFamily="2" charset="-78"/>
              </a:rPr>
              <a:t> و </a:t>
            </a:r>
            <a:r>
              <a:rPr lang="fa-IR" sz="2400" err="1">
                <a:latin typeface="Times New Roman" panose="02020603050405020304" pitchFamily="18" charset="0"/>
                <a:ea typeface="Times New Roman" panose="02020603050405020304" pitchFamily="18" charset="0"/>
                <a:cs typeface="B Zar" panose="00000400000000000000" pitchFamily="2" charset="-78"/>
              </a:rPr>
              <a:t>ضرایب</a:t>
            </a:r>
            <a:r>
              <a:rPr lang="fa-IR" sz="2400">
                <a:latin typeface="Times New Roman" panose="02020603050405020304" pitchFamily="18" charset="0"/>
                <a:ea typeface="Times New Roman" panose="02020603050405020304" pitchFamily="18" charset="0"/>
                <a:cs typeface="B Zar" panose="00000400000000000000" pitchFamily="2" charset="-78"/>
              </a:rPr>
              <a:t> اطمینان طراح و بندهای آیین نامه ای می باشد (به میزان 2% ) در صورت کم بودن مقادیر فوق کار ادامه پیدا می کند و یا </a:t>
            </a:r>
            <a:r>
              <a:rPr lang="fa-IR" sz="2400" err="1">
                <a:latin typeface="Times New Roman" panose="02020603050405020304" pitchFamily="18" charset="0"/>
                <a:ea typeface="Times New Roman" panose="02020603050405020304" pitchFamily="18" charset="0"/>
                <a:cs typeface="B Zar" panose="00000400000000000000" pitchFamily="2" charset="-78"/>
              </a:rPr>
              <a:t>استرند</a:t>
            </a:r>
            <a:r>
              <a:rPr lang="fa-IR" sz="2400">
                <a:latin typeface="Times New Roman" panose="02020603050405020304" pitchFamily="18" charset="0"/>
                <a:ea typeface="Times New Roman" panose="02020603050405020304" pitchFamily="18" charset="0"/>
                <a:cs typeface="B Zar" panose="00000400000000000000" pitchFamily="2" charset="-78"/>
              </a:rPr>
              <a:t> اضافه می شود. </a:t>
            </a:r>
            <a:r>
              <a:rPr lang="fa-IR" sz="2400" err="1">
                <a:solidFill>
                  <a:srgbClr val="FFC000"/>
                </a:solidFill>
                <a:latin typeface="Times New Roman" panose="02020603050405020304" pitchFamily="18" charset="0"/>
                <a:ea typeface="Times New Roman" panose="02020603050405020304" pitchFamily="18" charset="0"/>
                <a:cs typeface="B Zar" panose="00000400000000000000" pitchFamily="2" charset="-78"/>
              </a:rPr>
              <a:t>استرند</a:t>
            </a:r>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 ها و ادوات آن باید تست </a:t>
            </a:r>
            <a:r>
              <a:rPr lang="fa-IR" sz="2400">
                <a:latin typeface="Times New Roman" panose="02020603050405020304" pitchFamily="18" charset="0"/>
                <a:ea typeface="Times New Roman" panose="02020603050405020304" pitchFamily="18" charset="0"/>
                <a:cs typeface="B Zar" panose="00000400000000000000" pitchFamily="2" charset="-78"/>
              </a:rPr>
              <a:t>های لازم را مطابق آیین نامه ، توصیه های </a:t>
            </a:r>
            <a:r>
              <a:rPr lang="en-US" sz="2400">
                <a:latin typeface="Times New Roman" panose="02020603050405020304" pitchFamily="18" charset="0"/>
                <a:ea typeface="Times New Roman" panose="02020603050405020304" pitchFamily="18" charset="0"/>
                <a:cs typeface="B Zar" panose="00000400000000000000" pitchFamily="2" charset="-78"/>
              </a:rPr>
              <a:t>PTI</a:t>
            </a:r>
            <a:r>
              <a:rPr lang="en-US" sz="2400">
                <a:latin typeface="B Zar" panose="00000400000000000000" pitchFamily="2" charset="-78"/>
                <a:ea typeface="Times New Roman" panose="02020603050405020304" pitchFamily="18" charset="0"/>
              </a:rPr>
              <a:t> </a:t>
            </a:r>
            <a:r>
              <a:rPr lang="fa-IR" sz="2400">
                <a:latin typeface="B Zar" panose="00000400000000000000" pitchFamily="2" charset="-78"/>
                <a:ea typeface="Times New Roman" panose="02020603050405020304" pitchFamily="18" charset="0"/>
              </a:rPr>
              <a:t> و دیگر منابع معتبر اخذ نمایند و مستندات آن ثبت شود. </a:t>
            </a:r>
            <a:endParaRPr lang="en-US" sz="2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292854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540913" y="489396"/>
            <a:ext cx="1922931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5658678" y="535114"/>
            <a:ext cx="2463735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 name="Rectangle 2"/>
          <p:cNvSpPr>
            <a:spLocks noChangeArrowheads="1"/>
          </p:cNvSpPr>
          <p:nvPr/>
        </p:nvSpPr>
        <p:spPr bwMode="auto">
          <a:xfrm>
            <a:off x="291548" y="442990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518" y="4485263"/>
            <a:ext cx="2847245" cy="2110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8811" y="4428889"/>
            <a:ext cx="2288582" cy="228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a:stretch>
            <a:fillRect/>
          </a:stretch>
        </p:blipFill>
        <p:spPr>
          <a:xfrm>
            <a:off x="8988026" y="4485263"/>
            <a:ext cx="2480234" cy="2124771"/>
          </a:xfrm>
          <a:prstGeom prst="rect">
            <a:avLst/>
          </a:prstGeom>
        </p:spPr>
      </p:pic>
      <p:pic>
        <p:nvPicPr>
          <p:cNvPr id="8" name="Picture 7"/>
          <p:cNvPicPr>
            <a:picLocks noChangeAspect="1"/>
          </p:cNvPicPr>
          <p:nvPr/>
        </p:nvPicPr>
        <p:blipFill>
          <a:blip r:embed="rId5"/>
          <a:stretch>
            <a:fillRect/>
          </a:stretch>
        </p:blipFill>
        <p:spPr>
          <a:xfrm>
            <a:off x="8672051" y="1436172"/>
            <a:ext cx="2967038" cy="2023662"/>
          </a:xfrm>
          <a:prstGeom prst="rect">
            <a:avLst/>
          </a:prstGeom>
        </p:spPr>
      </p:pic>
      <p:pic>
        <p:nvPicPr>
          <p:cNvPr id="9" name="Picture 8"/>
          <p:cNvPicPr>
            <a:picLocks noChangeAspect="1"/>
          </p:cNvPicPr>
          <p:nvPr/>
        </p:nvPicPr>
        <p:blipFill>
          <a:blip r:embed="rId6"/>
          <a:stretch>
            <a:fillRect/>
          </a:stretch>
        </p:blipFill>
        <p:spPr>
          <a:xfrm>
            <a:off x="3435625" y="4450192"/>
            <a:ext cx="2541105" cy="2267279"/>
          </a:xfrm>
          <a:prstGeom prst="rect">
            <a:avLst/>
          </a:prstGeom>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2897" y="376414"/>
            <a:ext cx="3731713" cy="3083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0913" y="376414"/>
            <a:ext cx="3580806" cy="3169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983929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282" y="3715465"/>
            <a:ext cx="3678595" cy="2859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p:cNvSpPr>
            <a:spLocks noChangeArrowheads="1"/>
          </p:cNvSpPr>
          <p:nvPr/>
        </p:nvSpPr>
        <p:spPr bwMode="auto">
          <a:xfrm>
            <a:off x="4752305" y="925318"/>
            <a:ext cx="894381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73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3211" y="971037"/>
            <a:ext cx="5847008" cy="505903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844831" y="6030070"/>
            <a:ext cx="1696298" cy="369332"/>
          </a:xfrm>
          <a:prstGeom prst="rect">
            <a:avLst/>
          </a:prstGeom>
        </p:spPr>
        <p:txBody>
          <a:bodyPr wrap="none">
            <a:spAutoFit/>
          </a:bodyPr>
          <a:lstStyle/>
          <a:p>
            <a:r>
              <a:rPr lang="fa-IR">
                <a:latin typeface="Times New Roman" panose="02020603050405020304" pitchFamily="18" charset="0"/>
                <a:ea typeface="Times New Roman" panose="02020603050405020304" pitchFamily="18" charset="0"/>
                <a:cs typeface="B Zar" panose="00000400000000000000" pitchFamily="2" charset="-78"/>
              </a:rPr>
              <a:t>آزمایش کشش </a:t>
            </a:r>
            <a:r>
              <a:rPr lang="fa-IR" err="1">
                <a:latin typeface="Times New Roman" panose="02020603050405020304" pitchFamily="18" charset="0"/>
                <a:ea typeface="Times New Roman" panose="02020603050405020304" pitchFamily="18" charset="0"/>
                <a:cs typeface="B Zar" panose="00000400000000000000" pitchFamily="2" charset="-78"/>
              </a:rPr>
              <a:t>استرند</a:t>
            </a:r>
            <a:endParaRPr lang="en-US"/>
          </a:p>
        </p:txBody>
      </p:sp>
      <p:pic>
        <p:nvPicPr>
          <p:cNvPr id="7"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824" y="740877"/>
            <a:ext cx="3773510" cy="2579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709612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196325"/>
            <a:ext cx="9404723" cy="1400530"/>
          </a:xfrm>
        </p:spPr>
        <p:txBody>
          <a:bodyPr/>
          <a:lstStyle/>
          <a:p>
            <a:pPr algn="r"/>
            <a:r>
              <a:rPr lang="fa-IR" sz="3200">
                <a:solidFill>
                  <a:srgbClr val="FFC000"/>
                </a:solidFill>
              </a:rPr>
              <a:t>انواع سقف های پس کشیده:</a:t>
            </a:r>
            <a:br>
              <a:rPr lang="en-US"/>
            </a:br>
            <a:endParaRPr lang="en-US"/>
          </a:p>
        </p:txBody>
      </p:sp>
      <p:sp>
        <p:nvSpPr>
          <p:cNvPr id="4" name="Rectangle 3"/>
          <p:cNvSpPr/>
          <p:nvPr/>
        </p:nvSpPr>
        <p:spPr>
          <a:xfrm>
            <a:off x="1455313" y="896590"/>
            <a:ext cx="8595521" cy="1938992"/>
          </a:xfrm>
          <a:prstGeom prst="rect">
            <a:avLst/>
          </a:prstGeom>
        </p:spPr>
        <p:txBody>
          <a:bodyPr wrap="square">
            <a:spAutoFit/>
          </a:bodyPr>
          <a:lstStyle/>
          <a:p>
            <a:pPr algn="r" rtl="1"/>
            <a:r>
              <a:rPr lang="fa-IR" sz="2400">
                <a:latin typeface="Times New Roman" panose="02020603050405020304" pitchFamily="18" charset="0"/>
                <a:ea typeface="Times New Roman" panose="02020603050405020304" pitchFamily="18" charset="0"/>
                <a:cs typeface="B Zar" panose="00000400000000000000" pitchFamily="2" charset="-78"/>
              </a:rPr>
              <a:t>سقف های پس کشیده علاوه بر دال ها که بطور معمول انجام می شود با سقف های دیگر نظیر </a:t>
            </a:r>
            <a:r>
              <a:rPr lang="fa-IR" sz="2400" err="1">
                <a:latin typeface="Times New Roman" panose="02020603050405020304" pitchFamily="18" charset="0"/>
                <a:ea typeface="Times New Roman" panose="02020603050405020304" pitchFamily="18" charset="0"/>
                <a:cs typeface="B Zar" panose="00000400000000000000" pitchFamily="2" charset="-78"/>
              </a:rPr>
              <a:t>وافل</a:t>
            </a:r>
            <a:r>
              <a:rPr lang="fa-IR" sz="2400">
                <a:latin typeface="Times New Roman" panose="02020603050405020304" pitchFamily="18" charset="0"/>
                <a:ea typeface="Times New Roman" panose="02020603050405020304" pitchFamily="18" charset="0"/>
                <a:cs typeface="B Zar" panose="00000400000000000000" pitchFamily="2" charset="-78"/>
              </a:rPr>
              <a:t> و </a:t>
            </a:r>
            <a:r>
              <a:rPr lang="fa-IR" sz="2400" err="1">
                <a:latin typeface="Times New Roman" panose="02020603050405020304" pitchFamily="18" charset="0"/>
                <a:ea typeface="Times New Roman" panose="02020603050405020304" pitchFamily="18" charset="0"/>
                <a:cs typeface="B Zar" panose="00000400000000000000" pitchFamily="2" charset="-78"/>
              </a:rPr>
              <a:t>یوبوت</a:t>
            </a:r>
            <a:r>
              <a:rPr lang="fa-IR" sz="2400">
                <a:latin typeface="Times New Roman" panose="02020603050405020304" pitchFamily="18" charset="0"/>
                <a:ea typeface="Times New Roman" panose="02020603050405020304" pitchFamily="18" charset="0"/>
                <a:cs typeface="B Zar" panose="00000400000000000000" pitchFamily="2" charset="-78"/>
              </a:rPr>
              <a:t> و </a:t>
            </a:r>
            <a:r>
              <a:rPr lang="fa-IR" sz="2400" err="1">
                <a:latin typeface="Times New Roman" panose="02020603050405020304" pitchFamily="18" charset="0"/>
                <a:ea typeface="Times New Roman" panose="02020603050405020304" pitchFamily="18" charset="0"/>
                <a:cs typeface="B Zar" panose="00000400000000000000" pitchFamily="2" charset="-78"/>
              </a:rPr>
              <a:t>کوبیاکس</a:t>
            </a:r>
            <a:r>
              <a:rPr lang="fa-IR" sz="2400">
                <a:latin typeface="Times New Roman" panose="02020603050405020304" pitchFamily="18" charset="0"/>
                <a:ea typeface="Times New Roman" panose="02020603050405020304" pitchFamily="18" charset="0"/>
                <a:cs typeface="B Zar" panose="00000400000000000000" pitchFamily="2" charset="-78"/>
              </a:rPr>
              <a:t> نیز بخوبی عمل کرده و در دهانه های بسیار بلند که سیستم های دال تخت و یا </a:t>
            </a:r>
            <a:r>
              <a:rPr lang="fa-IR" sz="2400" err="1">
                <a:latin typeface="Times New Roman" panose="02020603050405020304" pitchFamily="18" charset="0"/>
                <a:ea typeface="Times New Roman" panose="02020603050405020304" pitchFamily="18" charset="0"/>
                <a:cs typeface="B Zar" panose="00000400000000000000" pitchFamily="2" charset="-78"/>
              </a:rPr>
              <a:t>وافل</a:t>
            </a:r>
            <a:r>
              <a:rPr lang="fa-IR" sz="2400">
                <a:latin typeface="Times New Roman" panose="02020603050405020304" pitchFamily="18" charset="0"/>
                <a:ea typeface="Times New Roman" panose="02020603050405020304" pitchFamily="18" charset="0"/>
                <a:cs typeface="B Zar" panose="00000400000000000000" pitchFamily="2" charset="-78"/>
              </a:rPr>
              <a:t> به تنهایی جوابگو </a:t>
            </a:r>
            <a:r>
              <a:rPr lang="fa-IR" sz="2400" err="1">
                <a:latin typeface="Times New Roman" panose="02020603050405020304" pitchFamily="18" charset="0"/>
                <a:ea typeface="Times New Roman" panose="02020603050405020304" pitchFamily="18" charset="0"/>
                <a:cs typeface="B Zar" panose="00000400000000000000" pitchFamily="2" charset="-78"/>
              </a:rPr>
              <a:t>نمی</a:t>
            </a:r>
            <a:r>
              <a:rPr lang="fa-IR" sz="2400">
                <a:latin typeface="Times New Roman" panose="02020603050405020304" pitchFamily="18" charset="0"/>
                <a:ea typeface="Times New Roman" panose="02020603050405020304" pitchFamily="18" charset="0"/>
                <a:cs typeface="B Zar" panose="00000400000000000000" pitchFamily="2" charset="-78"/>
              </a:rPr>
              <a:t> باشد و یا باعث افزایش بسیار زیاد ارتفاع ، هزینه و یا </a:t>
            </a:r>
            <a:r>
              <a:rPr lang="fa-IR" sz="2400" err="1">
                <a:latin typeface="Times New Roman" panose="02020603050405020304" pitchFamily="18" charset="0"/>
                <a:ea typeface="Times New Roman" panose="02020603050405020304" pitchFamily="18" charset="0"/>
                <a:cs typeface="B Zar" panose="00000400000000000000" pitchFamily="2" charset="-78"/>
              </a:rPr>
              <a:t>بدلیل</a:t>
            </a:r>
            <a:r>
              <a:rPr lang="fa-IR" sz="2400">
                <a:latin typeface="Times New Roman" panose="02020603050405020304" pitchFamily="18" charset="0"/>
                <a:ea typeface="Times New Roman" panose="02020603050405020304" pitchFamily="18" charset="0"/>
                <a:cs typeface="B Zar" panose="00000400000000000000" pitchFamily="2" charset="-78"/>
              </a:rPr>
              <a:t> سنگینی باعث خیز می شود با عبور دادن </a:t>
            </a:r>
            <a:r>
              <a:rPr lang="fa-IR" sz="2400" err="1">
                <a:latin typeface="Times New Roman" panose="02020603050405020304" pitchFamily="18" charset="0"/>
                <a:ea typeface="Times New Roman" panose="02020603050405020304" pitchFamily="18" charset="0"/>
                <a:cs typeface="B Zar" panose="00000400000000000000" pitchFamily="2" charset="-78"/>
              </a:rPr>
              <a:t>تاندون</a:t>
            </a:r>
            <a:r>
              <a:rPr lang="fa-IR" sz="2400">
                <a:latin typeface="Times New Roman" panose="02020603050405020304" pitchFamily="18" charset="0"/>
                <a:ea typeface="Times New Roman" panose="02020603050405020304" pitchFamily="18" charset="0"/>
                <a:cs typeface="B Zar" panose="00000400000000000000" pitchFamily="2" charset="-78"/>
              </a:rPr>
              <a:t> ها در این سقف ها باعث کاهش ضخامت و افزایش دهانه شد و همچنین باعث اقتصادی شدن سازه شد.</a:t>
            </a:r>
            <a:endParaRPr lang="en-US" sz="2400">
              <a:effectLst/>
              <a:latin typeface="Times New Roman" panose="02020603050405020304" pitchFamily="18" charset="0"/>
              <a:ea typeface="Times New Roman" panose="02020603050405020304" pitchFamily="18" charset="0"/>
            </a:endParaRPr>
          </a:p>
        </p:txBody>
      </p:sp>
      <p:sp>
        <p:nvSpPr>
          <p:cNvPr id="5" name="Rectangle 2"/>
          <p:cNvSpPr>
            <a:spLocks noChangeArrowheads="1"/>
          </p:cNvSpPr>
          <p:nvPr/>
        </p:nvSpPr>
        <p:spPr bwMode="auto">
          <a:xfrm flipH="1">
            <a:off x="416684" y="3490174"/>
            <a:ext cx="953868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4"/>
          <p:cNvSpPr>
            <a:spLocks noChangeArrowheads="1"/>
          </p:cNvSpPr>
          <p:nvPr/>
        </p:nvSpPr>
        <p:spPr bwMode="auto">
          <a:xfrm>
            <a:off x="1038095" y="3422718"/>
            <a:ext cx="2084746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491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8243" y="2835582"/>
            <a:ext cx="5199246" cy="36977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31640" y="2835582"/>
            <a:ext cx="4491647" cy="3697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9974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flipH="1">
            <a:off x="7845408" y="180303"/>
            <a:ext cx="230314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618185" y="334850"/>
            <a:ext cx="1830048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01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185" y="226022"/>
            <a:ext cx="4178117" cy="307376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p:cNvSpPr>
            <a:spLocks noChangeArrowheads="1"/>
          </p:cNvSpPr>
          <p:nvPr/>
        </p:nvSpPr>
        <p:spPr bwMode="auto">
          <a:xfrm>
            <a:off x="781879" y="3741954"/>
            <a:ext cx="2242537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01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185" y="3540488"/>
            <a:ext cx="4179102" cy="315203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8"/>
          <p:cNvSpPr>
            <a:spLocks noChangeArrowheads="1"/>
          </p:cNvSpPr>
          <p:nvPr/>
        </p:nvSpPr>
        <p:spPr bwMode="auto">
          <a:xfrm>
            <a:off x="5836937" y="749551"/>
            <a:ext cx="21009544" cy="47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018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6157" y="304099"/>
            <a:ext cx="4433662" cy="6354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8214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sz="3200">
                <a:solidFill>
                  <a:srgbClr val="FFC000"/>
                </a:solidFill>
              </a:rPr>
              <a:t>ملاحظات محیط زیستی:</a:t>
            </a:r>
            <a:br>
              <a:rPr lang="en-US"/>
            </a:br>
            <a:endParaRPr lang="en-US"/>
          </a:p>
        </p:txBody>
      </p:sp>
      <p:sp>
        <p:nvSpPr>
          <p:cNvPr id="4" name="Rectangle 3"/>
          <p:cNvSpPr/>
          <p:nvPr/>
        </p:nvSpPr>
        <p:spPr>
          <a:xfrm>
            <a:off x="1228807" y="1249250"/>
            <a:ext cx="8822027" cy="1938992"/>
          </a:xfrm>
          <a:prstGeom prst="rect">
            <a:avLst/>
          </a:prstGeom>
        </p:spPr>
        <p:txBody>
          <a:bodyPr wrap="square">
            <a:spAutoFit/>
          </a:bodyPr>
          <a:lstStyle/>
          <a:p>
            <a:pPr algn="r" rtl="1"/>
            <a:r>
              <a:rPr lang="fa-IR" sz="2400">
                <a:latin typeface="Times New Roman" panose="02020603050405020304" pitchFamily="18" charset="0"/>
                <a:ea typeface="Times New Roman" panose="02020603050405020304" pitchFamily="18" charset="0"/>
                <a:cs typeface="B Zar" panose="00000400000000000000" pitchFamily="2" charset="-78"/>
              </a:rPr>
              <a:t>-با توجه به کاهش میزان قابل توجه مصرف بتن و </a:t>
            </a:r>
            <a:r>
              <a:rPr lang="fa-IR" sz="2400" err="1">
                <a:latin typeface="Times New Roman" panose="02020603050405020304" pitchFamily="18" charset="0"/>
                <a:ea typeface="Times New Roman" panose="02020603050405020304" pitchFamily="18" charset="0"/>
                <a:cs typeface="B Zar" panose="00000400000000000000" pitchFamily="2" charset="-78"/>
              </a:rPr>
              <a:t>میلگرد</a:t>
            </a:r>
            <a:r>
              <a:rPr lang="fa-IR" sz="2400">
                <a:latin typeface="Times New Roman" panose="02020603050405020304" pitchFamily="18" charset="0"/>
                <a:ea typeface="Times New Roman" panose="02020603050405020304" pitchFamily="18" charset="0"/>
                <a:cs typeface="B Zar" panose="00000400000000000000" pitchFamily="2" charset="-78"/>
              </a:rPr>
              <a:t> منابع طبیعی کمتری تخریب شده و با بکارگیری این تکنولوژی نوین کمک بزرگی به ثروت ملی و طبیعی کشور می شود. ایران جزو </a:t>
            </a:r>
            <a:r>
              <a:rPr lang="fa-IR" sz="2400">
                <a:solidFill>
                  <a:srgbClr val="FFC000"/>
                </a:solidFill>
                <a:latin typeface="Times New Roman" panose="02020603050405020304" pitchFamily="18" charset="0"/>
                <a:ea typeface="Times New Roman" panose="02020603050405020304" pitchFamily="18" charset="0"/>
                <a:cs typeface="B Zar" panose="00000400000000000000" pitchFamily="2" charset="-78"/>
              </a:rPr>
              <a:t>10 </a:t>
            </a:r>
            <a:r>
              <a:rPr lang="fa-IR" sz="2400">
                <a:latin typeface="Times New Roman" panose="02020603050405020304" pitchFamily="18" charset="0"/>
                <a:ea typeface="Times New Roman" panose="02020603050405020304" pitchFamily="18" charset="0"/>
                <a:cs typeface="B Zar" panose="00000400000000000000" pitchFamily="2" charset="-78"/>
              </a:rPr>
              <a:t>کشور برتر تولید بتن در دنیا می باشد که بسیار جای تامل دارد. </a:t>
            </a:r>
            <a:endParaRPr lang="en-US" sz="2400">
              <a:latin typeface="Times New Roman" panose="02020603050405020304" pitchFamily="18" charset="0"/>
              <a:ea typeface="Times New Roman" panose="02020603050405020304" pitchFamily="18" charset="0"/>
            </a:endParaRPr>
          </a:p>
          <a:p>
            <a:pPr algn="r" rtl="1"/>
            <a:r>
              <a:rPr lang="fa-IR" sz="2400">
                <a:latin typeface="Times New Roman" panose="02020603050405020304" pitchFamily="18" charset="0"/>
                <a:ea typeface="Times New Roman" panose="02020603050405020304" pitchFamily="18" charset="0"/>
                <a:cs typeface="B Zar" panose="00000400000000000000" pitchFamily="2" charset="-78"/>
              </a:rPr>
              <a:t>-با کاهش میزان مصرف بتن و </a:t>
            </a:r>
            <a:r>
              <a:rPr lang="fa-IR" sz="2400" err="1">
                <a:latin typeface="Times New Roman" panose="02020603050405020304" pitchFamily="18" charset="0"/>
                <a:ea typeface="Times New Roman" panose="02020603050405020304" pitchFamily="18" charset="0"/>
                <a:cs typeface="B Zar" panose="00000400000000000000" pitchFamily="2" charset="-78"/>
              </a:rPr>
              <a:t>میلگرد</a:t>
            </a:r>
            <a:r>
              <a:rPr lang="fa-IR" sz="2400">
                <a:latin typeface="Times New Roman" panose="02020603050405020304" pitchFamily="18" charset="0"/>
                <a:ea typeface="Times New Roman" panose="02020603050405020304" pitchFamily="18" charset="0"/>
                <a:cs typeface="B Zar" panose="00000400000000000000" pitchFamily="2" charset="-78"/>
              </a:rPr>
              <a:t> فرایند تولید سیمان و </a:t>
            </a:r>
            <a:r>
              <a:rPr lang="fa-IR" sz="2400" err="1">
                <a:latin typeface="Times New Roman" panose="02020603050405020304" pitchFamily="18" charset="0"/>
                <a:ea typeface="Times New Roman" panose="02020603050405020304" pitchFamily="18" charset="0"/>
                <a:cs typeface="B Zar" panose="00000400000000000000" pitchFamily="2" charset="-78"/>
              </a:rPr>
              <a:t>میلگرد</a:t>
            </a:r>
            <a:r>
              <a:rPr lang="fa-IR" sz="2400">
                <a:latin typeface="Times New Roman" panose="02020603050405020304" pitchFamily="18" charset="0"/>
                <a:ea typeface="Times New Roman" panose="02020603050405020304" pitchFamily="18" charset="0"/>
                <a:cs typeface="B Zar" panose="00000400000000000000" pitchFamily="2" charset="-78"/>
              </a:rPr>
              <a:t> بهینه شده و بهمان میزان از آلودگی هوا و مصرف آب و آلودگی محیط زیست کاسته می شود. </a:t>
            </a:r>
            <a:endParaRPr lang="en-US" sz="2400">
              <a:effectLst/>
              <a:latin typeface="Times New Roman" panose="02020603050405020304" pitchFamily="18" charset="0"/>
              <a:ea typeface="Times New Roman" panose="02020603050405020304" pitchFamily="18" charset="0"/>
            </a:endParaRPr>
          </a:p>
        </p:txBody>
      </p:sp>
      <p:sp>
        <p:nvSpPr>
          <p:cNvPr id="5" name="Rectangle 2"/>
          <p:cNvSpPr>
            <a:spLocks noChangeArrowheads="1"/>
          </p:cNvSpPr>
          <p:nvPr/>
        </p:nvSpPr>
        <p:spPr bwMode="auto">
          <a:xfrm>
            <a:off x="1468191" y="3374264"/>
            <a:ext cx="944351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686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618" y="3419983"/>
            <a:ext cx="4935854" cy="2708483"/>
          </a:xfrm>
          <a:prstGeom prst="rect">
            <a:avLst/>
          </a:prstGeom>
          <a:noFill/>
          <a:extLst>
            <a:ext uri="{909E8E84-426E-40DD-AFC4-6F175D3DCCD1}">
              <a14:hiddenFill xmlns:a14="http://schemas.microsoft.com/office/drawing/2010/main">
                <a:solidFill>
                  <a:srgbClr val="FFFFFF"/>
                </a:solidFill>
              </a14:hiddenFill>
            </a:ext>
          </a:extLst>
        </p:spPr>
      </p:pic>
      <p:pic>
        <p:nvPicPr>
          <p:cNvPr id="36867" name="Picture 3" descr="تنفس مردم کنگان با آلودگی شدید کارخانه سیمان به شماره افتاد+فیلم"/>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9819" y="3465702"/>
            <a:ext cx="4424374" cy="2662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768427" y="6182459"/>
            <a:ext cx="1742785" cy="369332"/>
          </a:xfrm>
          <a:prstGeom prst="rect">
            <a:avLst/>
          </a:prstGeom>
        </p:spPr>
        <p:txBody>
          <a:bodyPr wrap="none">
            <a:spAutoFit/>
          </a:bodyPr>
          <a:lstStyle/>
          <a:p>
            <a:r>
              <a:rPr lang="fa-IR">
                <a:latin typeface="Times New Roman" panose="02020603050405020304" pitchFamily="18" charset="0"/>
                <a:ea typeface="Times New Roman" panose="02020603050405020304" pitchFamily="18" charset="0"/>
                <a:cs typeface="B Zar" panose="00000400000000000000" pitchFamily="2" charset="-78"/>
              </a:rPr>
              <a:t>آلودگی صنعت سیمان </a:t>
            </a:r>
            <a:endParaRPr lang="en-US"/>
          </a:p>
        </p:txBody>
      </p:sp>
    </p:spTree>
    <p:extLst>
      <p:ext uri="{BB962C8B-B14F-4D97-AF65-F5344CB8AC3E}">
        <p14:creationId xmlns:p14="http://schemas.microsoft.com/office/powerpoint/2010/main" val="85162122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 /></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3686</TotalTime>
  <Words>5427</Words>
  <Application>Microsoft Office PowerPoint</Application>
  <PresentationFormat>صفحه گسترده</PresentationFormat>
  <Paragraphs>338</Paragraphs>
  <Slides>150</Slides>
  <Notes>0</Notes>
  <HiddenSlides>0</HiddenSlides>
  <MMClips>0</MMClips>
  <ScaleCrop>false</ScaleCrop>
  <HeadingPairs>
    <vt:vector size="4" baseType="variant">
      <vt:variant>
        <vt:lpstr>طرح زمینه</vt:lpstr>
      </vt:variant>
      <vt:variant>
        <vt:i4>1</vt:i4>
      </vt:variant>
      <vt:variant>
        <vt:lpstr>عنوان های اسلاید</vt:lpstr>
      </vt:variant>
      <vt:variant>
        <vt:i4>150</vt:i4>
      </vt:variant>
    </vt:vector>
  </HeadingPairs>
  <TitlesOfParts>
    <vt:vector size="151" baseType="lpstr">
      <vt:lpstr>Ion</vt:lpstr>
      <vt:lpstr>آشنایی با سازه های پیش تنیده   طراحی سقف های پس کشیده   </vt:lpstr>
      <vt:lpstr>ارائه PowerPoint</vt:lpstr>
      <vt:lpstr>ارائه PowerPoint</vt:lpstr>
      <vt:lpstr>سازه های بتنی</vt:lpstr>
      <vt:lpstr>سازه های بتنی پیش تنیده</vt:lpstr>
      <vt:lpstr>بررسی نمودار تنش بعد ازاعمال پیش تنیدگی</vt:lpstr>
      <vt:lpstr>ارائه PowerPoint</vt:lpstr>
      <vt:lpstr>یش تنیدگی( prestressing ) به دور وش انجام می شود:  </vt:lpstr>
      <vt:lpstr>پیش کشیدگی: </vt:lpstr>
      <vt:lpstr> پروسه پیش کشیدگی </vt:lpstr>
      <vt:lpstr>ارائه PowerPoint</vt:lpstr>
      <vt:lpstr>ارائه PowerPoint</vt:lpstr>
      <vt:lpstr>ارائه PowerPoint</vt:lpstr>
      <vt:lpstr>ارائه PowerPoint</vt:lpstr>
      <vt:lpstr>حمل و نقل سازه های پیش تنیده:</vt:lpstr>
      <vt:lpstr>ارائه PowerPoint</vt:lpstr>
      <vt:lpstr>پس کشیدگی(POST-TENTIONING):</vt:lpstr>
      <vt:lpstr>ارائه PowerPoint</vt:lpstr>
      <vt:lpstr>ارائه PowerPoint</vt:lpstr>
      <vt:lpstr>ارائه PowerPoint</vt:lpstr>
      <vt:lpstr>انواع پس کشیدگی: </vt:lpstr>
      <vt:lpstr>مقایسه توزیع تنش پس کشیدگی و نحوه ترک خوردگی درروش چسبیده و نچسبیده  </vt:lpstr>
      <vt:lpstr>ادوات و تجهیزات:</vt:lpstr>
      <vt:lpstr>ارائه PowerPoint</vt:lpstr>
      <vt:lpstr>ارائه PowerPoint</vt:lpstr>
      <vt:lpstr>ارائه PowerPoint</vt:lpstr>
      <vt:lpstr>ارائه PowerPoint</vt:lpstr>
      <vt:lpstr>ارائه PowerPoint</vt:lpstr>
      <vt:lpstr>ارائه PowerPoint</vt:lpstr>
      <vt:lpstr>سازه های اجرا شده در نقاط مختلف دنیا:</vt:lpstr>
      <vt:lpstr>ارائه PowerPoint</vt:lpstr>
      <vt:lpstr>ارائه PowerPoint</vt:lpstr>
      <vt:lpstr>ارائه PowerPoint</vt:lpstr>
      <vt:lpstr>ملاحظات سازه ای: </vt:lpstr>
      <vt:lpstr>ارائه PowerPoint</vt:lpstr>
      <vt:lpstr>ارائه PowerPoint</vt:lpstr>
      <vt:lpstr>ارائه PowerPoint</vt:lpstr>
      <vt:lpstr>ارائه PowerPoint</vt:lpstr>
      <vt:lpstr>ملاحظات معماری: </vt:lpstr>
      <vt:lpstr>ارائه PowerPoint</vt:lpstr>
      <vt:lpstr>ارائه PowerPoint</vt:lpstr>
      <vt:lpstr>ارائه PowerPoint</vt:lpstr>
      <vt:lpstr>ارائه PowerPoint</vt:lpstr>
      <vt:lpstr>ارائه PowerPoint</vt:lpstr>
      <vt:lpstr>ارائه PowerPoint</vt:lpstr>
      <vt:lpstr>دددوا</vt:lpstr>
      <vt:lpstr>بررسی روش های اجرایی و نظارتی سقف های پس کشیده:</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پس کشیدگی در کنار ساختمان مجاور: </vt:lpstr>
      <vt:lpstr>ارائه PowerPoint</vt:lpstr>
      <vt:lpstr>ارائه PowerPoint</vt:lpstr>
      <vt:lpstr>توجه:</vt:lpstr>
      <vt:lpstr>ملاحظات بهره برداری: </vt:lpstr>
      <vt:lpstr>ارائه PowerPoint</vt:lpstr>
      <vt:lpstr>ارائه PowerPoint</vt:lpstr>
      <vt:lpstr>ارائه PowerPoint</vt:lpstr>
      <vt:lpstr>ارائه PowerPoint</vt:lpstr>
      <vt:lpstr>ارائه PowerPoint</vt:lpstr>
      <vt:lpstr>ارائه PowerPoint</vt:lpstr>
      <vt:lpstr>ارائه PowerPoint</vt:lpstr>
      <vt:lpstr>روش تخریب سقف بدلیل مشکلات اجرایی: </vt:lpstr>
      <vt:lpstr>ارائه PowerPoint</vt:lpstr>
      <vt:lpstr>روش محافظت از انکورج و استرند ها در مقابل خوردگی: </vt:lpstr>
      <vt:lpstr>ارائه PowerPoint</vt:lpstr>
      <vt:lpstr>تعمیر سقف های پس کشیده: </vt:lpstr>
      <vt:lpstr>ارائه PowerPoint</vt:lpstr>
      <vt:lpstr>ارائه PowerPoint</vt:lpstr>
      <vt:lpstr>ارائه PowerPoint</vt:lpstr>
      <vt:lpstr>ارائه PowerPoint</vt:lpstr>
      <vt:lpstr>ارائه PowerPoint</vt:lpstr>
      <vt:lpstr>ارائه PowerPoint</vt:lpstr>
      <vt:lpstr>ارائه PowerPoint</vt:lpstr>
      <vt:lpstr>پس کشیدگی بصورت </vt:lpstr>
      <vt:lpstr>ارائه PowerPoint</vt:lpstr>
      <vt:lpstr>ارائه PowerPoint</vt:lpstr>
      <vt:lpstr>ارائه PowerPoint</vt:lpstr>
      <vt:lpstr>نظارت: </vt:lpstr>
      <vt:lpstr>ارائه PowerPoint</vt:lpstr>
      <vt:lpstr>ارائه PowerPoint</vt:lpstr>
      <vt:lpstr>انواع سقف های پس کشیده: </vt:lpstr>
      <vt:lpstr>ارائه PowerPoint</vt:lpstr>
      <vt:lpstr>ملاحظات محیط زیستی: </vt:lpstr>
      <vt:lpstr>ارائه PowerPoint</vt:lpstr>
      <vt:lpstr>کاور روی تاندون ها : </vt:lpstr>
      <vt:lpstr>ارائه PowerPoint</vt:lpstr>
      <vt:lpstr>طراحی دال بتنی پس کشیده : </vt:lpstr>
      <vt:lpstr>ارائه PowerPoint</vt:lpstr>
      <vt:lpstr>فولاد:  </vt:lpstr>
      <vt:lpstr>استرند: </vt:lpstr>
      <vt:lpstr>افت بتن پس کشیدگی: </vt:lpstr>
      <vt:lpstr>ارائه PowerPoint</vt:lpstr>
      <vt:lpstr>ناحیه انتقال: </vt:lpstr>
      <vt:lpstr>تنش کششی مجاز در کلاس های مختلف ترک خوردگی: </vt:lpstr>
      <vt:lpstr>تنش مجاز فشاری در سطح سرویس اولیه : </vt:lpstr>
      <vt:lpstr>  تنش مجاز فشاری در حالت بهره برداری در زمان اعمال بارهای دائمی و کل بار: </vt:lpstr>
      <vt:lpstr>بررسی طراحی در حالت بهره برداری در حالات مختلف ترک خوردگی: </vt:lpstr>
      <vt:lpstr>تنش مجازکششی استرند در زمان جک زدن:  </vt:lpstr>
      <vt:lpstr>حداقل های ابعاد کتیبه مطابق آیین نامه </vt:lpstr>
      <vt:lpstr>  مطابق برتوصیه ACI  چنانچه فاصله استرند ها از 1.4 متر بیشتر نباشد نیاز به میلگرد حرارتی نمی باشد: </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آشنایی با سازه های پیش تنیده  و طراحی سقف های پس کشیده</dc:title>
  <dc:creator>NRP</dc:creator>
  <cp:lastModifiedBy>کاربر ناشناخته</cp:lastModifiedBy>
  <cp:revision>326</cp:revision>
  <dcterms:created xsi:type="dcterms:W3CDTF">2021-11-16T09:29:00Z</dcterms:created>
  <dcterms:modified xsi:type="dcterms:W3CDTF">2021-12-18T07:26:22Z</dcterms:modified>
</cp:coreProperties>
</file>